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Clear Sans Bold" charset="1" panose="020B0803030202020304"/>
      <p:regular r:id="rId49"/>
    </p:embeddedFont>
    <p:embeddedFont>
      <p:font typeface="Clear Sans Regular" charset="1" panose="020B0503030202020304"/>
      <p:regular r:id="rId50"/>
    </p:embeddedFont>
    <p:embeddedFont>
      <p:font typeface="Clear Sans Regular Bold Italics" charset="1" panose="020B0603030202090304"/>
      <p:regular r:id="rId51"/>
    </p:embeddedFont>
    <p:embeddedFont>
      <p:font typeface="Clear Sans Regular Italics" charset="1" panose="020B0503030202090304"/>
      <p:regular r:id="rId52"/>
    </p:embeddedFont>
    <p:embeddedFont>
      <p:font typeface="Clear Sans Regular Bold" charset="1" panose="020B0603030202020304"/>
      <p:regular r:id="rId53"/>
    </p:embeddedFont>
    <p:embeddedFont>
      <p:font typeface="Canva Sans" charset="1" panose="020B0503030501040103"/>
      <p:regular r:id="rId54"/>
    </p:embeddedFont>
    <p:embeddedFont>
      <p:font typeface="Canva Sans Bold" charset="1" panose="020B0803030501040103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2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Relationship Id="rId3" Target="../media/VAGnRabZ4hY.mp4" Type="http://schemas.openxmlformats.org/officeDocument/2006/relationships/video"/><Relationship Id="rId4" Target="../media/VAGnRabZ4hY.mp4" Type="http://schemas.microsoft.com/office/2007/relationships/media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9556" y="2040385"/>
            <a:ext cx="9021528" cy="6394677"/>
            <a:chOff x="0" y="0"/>
            <a:chExt cx="12028704" cy="85262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68999"/>
              <a:ext cx="12028704" cy="1474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 b="true">
                  <a:solidFill>
                    <a:srgbClr val="F7B4A7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Software Testing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202870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06137"/>
              <a:ext cx="12028704" cy="5020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19"/>
                </a:lnSpc>
              </a:pPr>
              <a:r>
                <a:rPr lang="en-US" sz="4299" spc="791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Abdelrahman</a:t>
              </a:r>
            </a:p>
            <a:p>
              <a:pPr algn="ctr">
                <a:lnSpc>
                  <a:spcPts val="6019"/>
                </a:lnSpc>
              </a:pPr>
              <a:r>
                <a:rPr lang="en-US" sz="4299" spc="791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Aziz</a:t>
              </a:r>
            </a:p>
            <a:p>
              <a:pPr algn="ctr">
                <a:lnSpc>
                  <a:spcPts val="6019"/>
                </a:lnSpc>
              </a:pPr>
              <a:r>
                <a:rPr lang="en-US" sz="4299" spc="791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Shahd</a:t>
              </a:r>
            </a:p>
            <a:p>
              <a:pPr algn="ctr">
                <a:lnSpc>
                  <a:spcPts val="6019"/>
                </a:lnSpc>
              </a:pPr>
              <a:r>
                <a:rPr lang="en-US" sz="4299" spc="791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Sara</a:t>
              </a:r>
            </a:p>
            <a:p>
              <a:pPr algn="ctr">
                <a:lnSpc>
                  <a:spcPts val="6019"/>
                </a:lnSpc>
              </a:pPr>
              <a:r>
                <a:rPr lang="en-US" sz="4299" spc="791">
                  <a:solidFill>
                    <a:srgbClr val="94DDDE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Nancy</a:t>
              </a:r>
            </a:p>
          </p:txBody>
        </p:sp>
      </p:grpSp>
      <p:sp>
        <p:nvSpPr>
          <p:cNvPr name="Freeform 6" id="6" descr="an isometric lined map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pencil holder with pens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sometric lined laptop"/>
          <p:cNvSpPr/>
          <p:nvPr/>
        </p:nvSpPr>
        <p:spPr>
          <a:xfrm flipH="true" flipV="false" rot="0">
            <a:off x="2140408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 descr="an isometric lined stack of books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an isometric lined potted plants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an isometric lined group of UI application windows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387" y="3891813"/>
            <a:ext cx="9315073" cy="2228749"/>
            <a:chOff x="0" y="0"/>
            <a:chExt cx="12420097" cy="29716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0"/>
              <a:ext cx="12420097" cy="143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20"/>
                </a:lnSpc>
              </a:pPr>
              <a:r>
                <a:rPr lang="en-US" sz="8000" spc="-88" u="sng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Automation Testing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20037"/>
              <a:ext cx="1242009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</p:txBody>
        </p:sp>
      </p:grpSp>
      <p:sp>
        <p:nvSpPr>
          <p:cNvPr name="Freeform 5" id="5" descr="an isometric lined paper airplane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sometric lined paper airplane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paper airplane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sometric lined paper airplane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30734" y="1028700"/>
            <a:ext cx="5132379" cy="7004488"/>
          </a:xfrm>
          <a:custGeom>
            <a:avLst/>
            <a:gdLst/>
            <a:ahLst/>
            <a:cxnLst/>
            <a:rect r="r" b="b" t="t" l="l"/>
            <a:pathLst>
              <a:path h="7004488" w="5132379">
                <a:moveTo>
                  <a:pt x="0" y="0"/>
                </a:moveTo>
                <a:lnTo>
                  <a:pt x="5132380" y="0"/>
                </a:lnTo>
                <a:lnTo>
                  <a:pt x="5132380" y="7004488"/>
                </a:lnTo>
                <a:lnTo>
                  <a:pt x="0" y="700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93638"/>
            <a:ext cx="7883486" cy="402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431" indent="-415215" lvl="1">
              <a:lnSpc>
                <a:spcPts val="5384"/>
              </a:lnSpc>
              <a:buFont typeface="Arial"/>
              <a:buChar char="•"/>
            </a:pPr>
            <a:r>
              <a:rPr lang="en-US" sz="3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</a:t>
            </a:r>
          </a:p>
          <a:p>
            <a:pPr algn="l" marL="830431" indent="-415215" lvl="1">
              <a:lnSpc>
                <a:spcPts val="5384"/>
              </a:lnSpc>
              <a:buFont typeface="Arial"/>
              <a:buChar char="•"/>
            </a:pPr>
            <a:r>
              <a:rPr lang="en-US" sz="3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IntelliJ IDEA </a:t>
            </a:r>
          </a:p>
          <a:p>
            <a:pPr algn="l" marL="830431" indent="-415215" lvl="1">
              <a:lnSpc>
                <a:spcPts val="5384"/>
              </a:lnSpc>
              <a:buFont typeface="Arial"/>
              <a:buChar char="•"/>
            </a:pPr>
            <a:r>
              <a:rPr lang="en-US" sz="3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Selenium (Automated Testing)</a:t>
            </a:r>
          </a:p>
          <a:p>
            <a:pPr algn="l" marL="830431" indent="-415215" lvl="1">
              <a:lnSpc>
                <a:spcPts val="5384"/>
              </a:lnSpc>
              <a:buFont typeface="Arial"/>
              <a:buChar char="•"/>
            </a:pPr>
            <a:r>
              <a:rPr lang="en-US" sz="3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TestNG </a:t>
            </a:r>
          </a:p>
          <a:p>
            <a:pPr algn="l" marL="830431" indent="-415215" lvl="1">
              <a:lnSpc>
                <a:spcPts val="5384"/>
              </a:lnSpc>
              <a:buFont typeface="Arial"/>
              <a:buChar char="•"/>
            </a:pPr>
            <a:r>
              <a:rPr lang="en-US" sz="3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Maven</a:t>
            </a:r>
          </a:p>
          <a:p>
            <a:pPr algn="l" marL="830431" indent="-415215" lvl="1">
              <a:lnSpc>
                <a:spcPts val="5384"/>
              </a:lnSpc>
              <a:buFont typeface="Arial"/>
              <a:buChar char="•"/>
            </a:pPr>
            <a:r>
              <a:rPr lang="en-US" sz="38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Git &amp; GitHub (Version control)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179724" y="3946234"/>
            <a:ext cx="611964" cy="584710"/>
          </a:xfrm>
          <a:custGeom>
            <a:avLst/>
            <a:gdLst/>
            <a:ahLst/>
            <a:cxnLst/>
            <a:rect r="r" b="b" t="t" l="l"/>
            <a:pathLst>
              <a:path h="584710" w="611964">
                <a:moveTo>
                  <a:pt x="0" y="0"/>
                </a:moveTo>
                <a:lnTo>
                  <a:pt x="611964" y="0"/>
                </a:lnTo>
                <a:lnTo>
                  <a:pt x="611964" y="584710"/>
                </a:lnTo>
                <a:lnTo>
                  <a:pt x="0" y="584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5355579"/>
            <a:ext cx="627008" cy="584710"/>
          </a:xfrm>
          <a:custGeom>
            <a:avLst/>
            <a:gdLst/>
            <a:ahLst/>
            <a:cxnLst/>
            <a:rect r="r" b="b" t="t" l="l"/>
            <a:pathLst>
              <a:path h="584710" w="627008">
                <a:moveTo>
                  <a:pt x="0" y="0"/>
                </a:moveTo>
                <a:lnTo>
                  <a:pt x="627008" y="0"/>
                </a:lnTo>
                <a:lnTo>
                  <a:pt x="627008" y="584710"/>
                </a:lnTo>
                <a:lnTo>
                  <a:pt x="0" y="584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91688" y="5940289"/>
            <a:ext cx="679284" cy="609399"/>
          </a:xfrm>
          <a:custGeom>
            <a:avLst/>
            <a:gdLst/>
            <a:ahLst/>
            <a:cxnLst/>
            <a:rect r="r" b="b" t="t" l="l"/>
            <a:pathLst>
              <a:path h="609399" w="679284">
                <a:moveTo>
                  <a:pt x="0" y="0"/>
                </a:moveTo>
                <a:lnTo>
                  <a:pt x="679283" y="0"/>
                </a:lnTo>
                <a:lnTo>
                  <a:pt x="679283" y="609399"/>
                </a:lnTo>
                <a:lnTo>
                  <a:pt x="0" y="609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8563" y="6708386"/>
            <a:ext cx="762409" cy="513459"/>
          </a:xfrm>
          <a:custGeom>
            <a:avLst/>
            <a:gdLst/>
            <a:ahLst/>
            <a:cxnLst/>
            <a:rect r="r" b="b" t="t" l="l"/>
            <a:pathLst>
              <a:path h="513459" w="762409">
                <a:moveTo>
                  <a:pt x="0" y="0"/>
                </a:moveTo>
                <a:lnTo>
                  <a:pt x="762408" y="0"/>
                </a:lnTo>
                <a:lnTo>
                  <a:pt x="762408" y="513459"/>
                </a:lnTo>
                <a:lnTo>
                  <a:pt x="0" y="513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2186" y="7292970"/>
            <a:ext cx="663062" cy="627295"/>
          </a:xfrm>
          <a:custGeom>
            <a:avLst/>
            <a:gdLst/>
            <a:ahLst/>
            <a:cxnLst/>
            <a:rect r="r" b="b" t="t" l="l"/>
            <a:pathLst>
              <a:path h="627295" w="663062">
                <a:moveTo>
                  <a:pt x="0" y="0"/>
                </a:moveTo>
                <a:lnTo>
                  <a:pt x="663062" y="0"/>
                </a:lnTo>
                <a:lnTo>
                  <a:pt x="663062" y="627295"/>
                </a:lnTo>
                <a:lnTo>
                  <a:pt x="0" y="627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70443" y="4743023"/>
            <a:ext cx="1227468" cy="612556"/>
          </a:xfrm>
          <a:custGeom>
            <a:avLst/>
            <a:gdLst/>
            <a:ahLst/>
            <a:cxnLst/>
            <a:rect r="r" b="b" t="t" l="l"/>
            <a:pathLst>
              <a:path h="612556" w="1227468">
                <a:moveTo>
                  <a:pt x="0" y="0"/>
                </a:moveTo>
                <a:lnTo>
                  <a:pt x="1227468" y="0"/>
                </a:lnTo>
                <a:lnTo>
                  <a:pt x="1227468" y="612556"/>
                </a:lnTo>
                <a:lnTo>
                  <a:pt x="0" y="6125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7804" y="1395048"/>
            <a:ext cx="4327550" cy="927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TOOLS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32235"/>
            <a:ext cx="9569415" cy="1667072"/>
            <a:chOff x="0" y="0"/>
            <a:chExt cx="12759220" cy="222276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2759220" cy="120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b="tru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Why I Used Them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78026"/>
              <a:ext cx="12759220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68036" y="1943100"/>
          <a:ext cx="16020615" cy="3200400"/>
        </p:xfrm>
        <a:graphic>
          <a:graphicData uri="http://schemas.openxmlformats.org/drawingml/2006/table">
            <a:tbl>
              <a:tblPr/>
              <a:tblGrid>
                <a:gridCol w="5340205"/>
                <a:gridCol w="5340205"/>
                <a:gridCol w="5340205"/>
              </a:tblGrid>
              <a:tr h="1005564">
                <a:tc>
                  <a:txBody>
                    <a:bodyPr anchor="t" rtlCol="false"/>
                    <a:lstStyle/>
                    <a:p>
                      <a:pPr algn="l"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Java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799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Selenium WebDriver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799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TestNG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48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Chosen for its compatibility with Selenium and TestNG, and because it's widely used in automation testing..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Used to automate browser actions and test web application functionality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Helps in selecting and organizing the tests to run by using tags and configuration files.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-4647514" y="6047439"/>
          <a:ext cx="12095903" cy="2781300"/>
        </p:xfrm>
        <a:graphic>
          <a:graphicData uri="http://schemas.openxmlformats.org/drawingml/2006/table">
            <a:tbl>
              <a:tblPr/>
              <a:tblGrid>
                <a:gridCol w="5443270"/>
                <a:gridCol w="5443270"/>
                <a:gridCol w="1209363"/>
              </a:tblGrid>
              <a:tr h="10078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799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Git &amp; GitHub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4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Used for version control, managing branches, and handling pull requests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238629" y="6047439"/>
          <a:ext cx="5371955" cy="1038225"/>
        </p:xfrm>
        <a:graphic>
          <a:graphicData uri="http://schemas.openxmlformats.org/drawingml/2006/table">
            <a:tbl>
              <a:tblPr/>
              <a:tblGrid>
                <a:gridCol w="4790341"/>
              </a:tblGrid>
              <a:tr h="648098">
                <a:tc>
                  <a:txBody>
                    <a:bodyPr anchor="t" rtlCol="false"/>
                    <a:lstStyle/>
                    <a:p>
                      <a:pPr algn="l"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Maven</a:t>
                      </a:r>
                      <a:endParaRPr lang="en-US" sz="1100"/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946104" y="6047439"/>
          <a:ext cx="5664480" cy="4824412"/>
        </p:xfrm>
        <a:graphic>
          <a:graphicData uri="http://schemas.openxmlformats.org/drawingml/2006/table">
            <a:tbl>
              <a:tblPr/>
              <a:tblGrid>
                <a:gridCol w="5328714"/>
              </a:tblGrid>
              <a:tr h="48244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Dependency Management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Automatically downloads required libraries (e.g., Selenium, TestNG) via pom.xml.</a:t>
                      </a:r>
                    </a:p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Standard Project Structure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Enforces a consistent folder structure for better organization (src/main/java, src/test/java).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b">
                    <a:lnL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7B4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3324213" y="5407037"/>
            <a:ext cx="4720255" cy="4879963"/>
          </a:xfrm>
          <a:custGeom>
            <a:avLst/>
            <a:gdLst/>
            <a:ahLst/>
            <a:cxnLst/>
            <a:rect r="r" b="b" t="t" l="l"/>
            <a:pathLst>
              <a:path h="4879963" w="4720255">
                <a:moveTo>
                  <a:pt x="0" y="0"/>
                </a:moveTo>
                <a:lnTo>
                  <a:pt x="4720255" y="0"/>
                </a:lnTo>
                <a:lnTo>
                  <a:pt x="4720255" y="4879963"/>
                </a:lnTo>
                <a:lnTo>
                  <a:pt x="0" y="4879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56184" y="2199308"/>
            <a:ext cx="627008" cy="584710"/>
          </a:xfrm>
          <a:custGeom>
            <a:avLst/>
            <a:gdLst/>
            <a:ahLst/>
            <a:cxnLst/>
            <a:rect r="r" b="b" t="t" l="l"/>
            <a:pathLst>
              <a:path h="584710" w="627008">
                <a:moveTo>
                  <a:pt x="0" y="0"/>
                </a:moveTo>
                <a:lnTo>
                  <a:pt x="627008" y="0"/>
                </a:lnTo>
                <a:lnTo>
                  <a:pt x="627008" y="584710"/>
                </a:lnTo>
                <a:lnTo>
                  <a:pt x="0" y="584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92674" y="2174619"/>
            <a:ext cx="679284" cy="609399"/>
          </a:xfrm>
          <a:custGeom>
            <a:avLst/>
            <a:gdLst/>
            <a:ahLst/>
            <a:cxnLst/>
            <a:rect r="r" b="b" t="t" l="l"/>
            <a:pathLst>
              <a:path h="609399" w="679284">
                <a:moveTo>
                  <a:pt x="0" y="0"/>
                </a:moveTo>
                <a:lnTo>
                  <a:pt x="679284" y="0"/>
                </a:lnTo>
                <a:lnTo>
                  <a:pt x="679284" y="609399"/>
                </a:lnTo>
                <a:lnTo>
                  <a:pt x="0" y="609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97165" y="2199308"/>
            <a:ext cx="611964" cy="584710"/>
          </a:xfrm>
          <a:custGeom>
            <a:avLst/>
            <a:gdLst/>
            <a:ahLst/>
            <a:cxnLst/>
            <a:rect r="r" b="b" t="t" l="l"/>
            <a:pathLst>
              <a:path h="584710" w="611964">
                <a:moveTo>
                  <a:pt x="0" y="0"/>
                </a:moveTo>
                <a:lnTo>
                  <a:pt x="611964" y="0"/>
                </a:lnTo>
                <a:lnTo>
                  <a:pt x="611964" y="584710"/>
                </a:lnTo>
                <a:lnTo>
                  <a:pt x="0" y="584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81591" y="6309822"/>
            <a:ext cx="762409" cy="513459"/>
          </a:xfrm>
          <a:custGeom>
            <a:avLst/>
            <a:gdLst/>
            <a:ahLst/>
            <a:cxnLst/>
            <a:rect r="r" b="b" t="t" l="l"/>
            <a:pathLst>
              <a:path h="513459" w="762409">
                <a:moveTo>
                  <a:pt x="0" y="0"/>
                </a:moveTo>
                <a:lnTo>
                  <a:pt x="762409" y="0"/>
                </a:lnTo>
                <a:lnTo>
                  <a:pt x="762409" y="513459"/>
                </a:lnTo>
                <a:lnTo>
                  <a:pt x="0" y="513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99746" y="6309822"/>
            <a:ext cx="663062" cy="627295"/>
          </a:xfrm>
          <a:custGeom>
            <a:avLst/>
            <a:gdLst/>
            <a:ahLst/>
            <a:cxnLst/>
            <a:rect r="r" b="b" t="t" l="l"/>
            <a:pathLst>
              <a:path h="627295" w="663062">
                <a:moveTo>
                  <a:pt x="0" y="0"/>
                </a:moveTo>
                <a:lnTo>
                  <a:pt x="663062" y="0"/>
                </a:lnTo>
                <a:lnTo>
                  <a:pt x="663062" y="627295"/>
                </a:lnTo>
                <a:lnTo>
                  <a:pt x="0" y="627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8545286" cy="10287000"/>
          </a:xfrm>
          <a:custGeom>
            <a:avLst/>
            <a:gdLst/>
            <a:ahLst/>
            <a:cxnLst/>
            <a:rect r="r" b="b" t="t" l="l"/>
            <a:pathLst>
              <a:path h="10287000" w="8545286">
                <a:moveTo>
                  <a:pt x="0" y="0"/>
                </a:moveTo>
                <a:lnTo>
                  <a:pt x="8545286" y="0"/>
                </a:lnTo>
                <a:lnTo>
                  <a:pt x="8545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51004" y="240818"/>
            <a:ext cx="7312205" cy="9805364"/>
            <a:chOff x="0" y="0"/>
            <a:chExt cx="9749607" cy="130738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9749607" cy="233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b="tru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Proj</a:t>
              </a:r>
              <a:r>
                <a:rPr lang="en-US" sz="6399" b="true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ect Structure (POM Model)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59083"/>
              <a:ext cx="9749607" cy="4759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I FOLLOWED THE PAGE OBJECT MODEL (POM) DESIGN PATTERN TO KEEP THE CODE CLEAN, READABLE, AND MAINTAINABLE</a:t>
              </a:r>
            </a:p>
            <a:p>
              <a:pPr algn="l">
                <a:lnSpc>
                  <a:spcPts val="4060"/>
                </a:lnSpc>
              </a:pPr>
            </a:p>
            <a:p>
              <a:pPr algn="l">
                <a:lnSpc>
                  <a:spcPts val="4060"/>
                </a:lnSpc>
              </a:pPr>
            </a:p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IN THIS STRUCTURE: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637074"/>
              <a:ext cx="9749607" cy="4436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Pag</a:t>
              </a:r>
              <a:r>
                <a:rPr lang="en-US" sz="24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es folder contains classes that represent each page of the website, with locators and actions.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Tests folder contains test scripts that call methods from the page classes.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This separation allows for easier updates and reusability of code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EFEF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78151" y="2692776"/>
            <a:ext cx="2735094" cy="1828423"/>
            <a:chOff x="0" y="0"/>
            <a:chExt cx="1449547" cy="969029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449547" cy="969029"/>
            </a:xfrm>
            <a:custGeom>
              <a:avLst/>
              <a:gdLst/>
              <a:ahLst/>
              <a:cxnLst/>
              <a:rect r="r" b="b" t="t" l="l"/>
              <a:pathLst>
                <a:path h="969029" w="1449547">
                  <a:moveTo>
                    <a:pt x="56612" y="0"/>
                  </a:moveTo>
                  <a:lnTo>
                    <a:pt x="1392935" y="0"/>
                  </a:lnTo>
                  <a:cubicBezTo>
                    <a:pt x="1407949" y="0"/>
                    <a:pt x="1422349" y="5964"/>
                    <a:pt x="1432966" y="16581"/>
                  </a:cubicBezTo>
                  <a:cubicBezTo>
                    <a:pt x="1443582" y="27198"/>
                    <a:pt x="1449547" y="41597"/>
                    <a:pt x="1449547" y="56612"/>
                  </a:cubicBezTo>
                  <a:lnTo>
                    <a:pt x="1449547" y="912417"/>
                  </a:lnTo>
                  <a:cubicBezTo>
                    <a:pt x="1449547" y="927431"/>
                    <a:pt x="1443582" y="941831"/>
                    <a:pt x="1432966" y="952447"/>
                  </a:cubicBezTo>
                  <a:cubicBezTo>
                    <a:pt x="1422349" y="963064"/>
                    <a:pt x="1407949" y="969029"/>
                    <a:pt x="1392935" y="969029"/>
                  </a:cubicBezTo>
                  <a:lnTo>
                    <a:pt x="56612" y="969029"/>
                  </a:lnTo>
                  <a:cubicBezTo>
                    <a:pt x="41597" y="969029"/>
                    <a:pt x="27198" y="963064"/>
                    <a:pt x="16581" y="952447"/>
                  </a:cubicBezTo>
                  <a:cubicBezTo>
                    <a:pt x="5964" y="941831"/>
                    <a:pt x="0" y="927431"/>
                    <a:pt x="0" y="912417"/>
                  </a:cubicBezTo>
                  <a:lnTo>
                    <a:pt x="0" y="56612"/>
                  </a:lnTo>
                  <a:cubicBezTo>
                    <a:pt x="0" y="41597"/>
                    <a:pt x="5964" y="27198"/>
                    <a:pt x="16581" y="16581"/>
                  </a:cubicBezTo>
                  <a:cubicBezTo>
                    <a:pt x="27198" y="5964"/>
                    <a:pt x="41597" y="0"/>
                    <a:pt x="56612" y="0"/>
                  </a:cubicBezTo>
                  <a:close/>
                </a:path>
              </a:pathLst>
            </a:custGeom>
            <a:solidFill>
              <a:srgbClr val="94DDD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49547" cy="99760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By Searching for html class by inspect in site and take it in Xpath form to locate elment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389854" y="2990417"/>
            <a:ext cx="14926803" cy="1884509"/>
          </a:xfrm>
          <a:custGeom>
            <a:avLst/>
            <a:gdLst/>
            <a:ahLst/>
            <a:cxnLst/>
            <a:rect r="r" b="b" t="t" l="l"/>
            <a:pathLst>
              <a:path h="1884509" w="14926803">
                <a:moveTo>
                  <a:pt x="0" y="0"/>
                </a:moveTo>
                <a:lnTo>
                  <a:pt x="14926803" y="0"/>
                </a:lnTo>
                <a:lnTo>
                  <a:pt x="14926803" y="1884509"/>
                </a:lnTo>
                <a:lnTo>
                  <a:pt x="0" y="1884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82872" y="6180758"/>
            <a:ext cx="15916749" cy="1034589"/>
          </a:xfrm>
          <a:custGeom>
            <a:avLst/>
            <a:gdLst/>
            <a:ahLst/>
            <a:cxnLst/>
            <a:rect r="r" b="b" t="t" l="l"/>
            <a:pathLst>
              <a:path h="1034589" w="15916749">
                <a:moveTo>
                  <a:pt x="0" y="0"/>
                </a:moveTo>
                <a:lnTo>
                  <a:pt x="15916748" y="0"/>
                </a:lnTo>
                <a:lnTo>
                  <a:pt x="15916748" y="1034588"/>
                </a:lnTo>
                <a:lnTo>
                  <a:pt x="0" y="1034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24873" y="7492478"/>
            <a:ext cx="11301259" cy="1765822"/>
          </a:xfrm>
          <a:custGeom>
            <a:avLst/>
            <a:gdLst/>
            <a:ahLst/>
            <a:cxnLst/>
            <a:rect r="r" b="b" t="t" l="l"/>
            <a:pathLst>
              <a:path h="1765822" w="11301259">
                <a:moveTo>
                  <a:pt x="0" y="0"/>
                </a:moveTo>
                <a:lnTo>
                  <a:pt x="11301259" y="0"/>
                </a:lnTo>
                <a:lnTo>
                  <a:pt x="11301259" y="1765822"/>
                </a:lnTo>
                <a:lnTo>
                  <a:pt x="0" y="1765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758830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Elment locator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3772" y="2211445"/>
            <a:ext cx="1544241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By Xpath: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3772" y="5423202"/>
            <a:ext cx="224194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By Javascript: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178151" y="6301135"/>
            <a:ext cx="2735094" cy="1828423"/>
            <a:chOff x="0" y="0"/>
            <a:chExt cx="1449547" cy="969029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449547" cy="969029"/>
            </a:xfrm>
            <a:custGeom>
              <a:avLst/>
              <a:gdLst/>
              <a:ahLst/>
              <a:cxnLst/>
              <a:rect r="r" b="b" t="t" l="l"/>
              <a:pathLst>
                <a:path h="969029" w="1449547">
                  <a:moveTo>
                    <a:pt x="56612" y="0"/>
                  </a:moveTo>
                  <a:lnTo>
                    <a:pt x="1392935" y="0"/>
                  </a:lnTo>
                  <a:cubicBezTo>
                    <a:pt x="1407949" y="0"/>
                    <a:pt x="1422349" y="5964"/>
                    <a:pt x="1432966" y="16581"/>
                  </a:cubicBezTo>
                  <a:cubicBezTo>
                    <a:pt x="1443582" y="27198"/>
                    <a:pt x="1449547" y="41597"/>
                    <a:pt x="1449547" y="56612"/>
                  </a:cubicBezTo>
                  <a:lnTo>
                    <a:pt x="1449547" y="912417"/>
                  </a:lnTo>
                  <a:cubicBezTo>
                    <a:pt x="1449547" y="927431"/>
                    <a:pt x="1443582" y="941831"/>
                    <a:pt x="1432966" y="952447"/>
                  </a:cubicBezTo>
                  <a:cubicBezTo>
                    <a:pt x="1422349" y="963064"/>
                    <a:pt x="1407949" y="969029"/>
                    <a:pt x="1392935" y="969029"/>
                  </a:cubicBezTo>
                  <a:lnTo>
                    <a:pt x="56612" y="969029"/>
                  </a:lnTo>
                  <a:cubicBezTo>
                    <a:pt x="41597" y="969029"/>
                    <a:pt x="27198" y="963064"/>
                    <a:pt x="16581" y="952447"/>
                  </a:cubicBezTo>
                  <a:cubicBezTo>
                    <a:pt x="5964" y="941831"/>
                    <a:pt x="0" y="927431"/>
                    <a:pt x="0" y="912417"/>
                  </a:cubicBezTo>
                  <a:lnTo>
                    <a:pt x="0" y="56612"/>
                  </a:lnTo>
                  <a:cubicBezTo>
                    <a:pt x="0" y="41597"/>
                    <a:pt x="5964" y="27198"/>
                    <a:pt x="16581" y="16581"/>
                  </a:cubicBezTo>
                  <a:cubicBezTo>
                    <a:pt x="27198" y="5964"/>
                    <a:pt x="41597" y="0"/>
                    <a:pt x="56612" y="0"/>
                  </a:cubicBezTo>
                  <a:close/>
                </a:path>
              </a:pathLst>
            </a:custGeom>
            <a:solidFill>
              <a:srgbClr val="94DDDE"/>
            </a:solidFill>
            <a:ln w="28575" cap="sq">
              <a:solidFill>
                <a:srgbClr val="2B4B82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449547" cy="99760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By making first object from class JavascriptExecutor</a:t>
              </a:r>
            </a:p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and go to inspect part and part of JS under HTML to take a reference from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1801" y="1342940"/>
            <a:ext cx="7941564" cy="8229600"/>
          </a:xfrm>
          <a:custGeom>
            <a:avLst/>
            <a:gdLst/>
            <a:ahLst/>
            <a:cxnLst/>
            <a:rect r="r" b="b" t="t" l="l"/>
            <a:pathLst>
              <a:path h="8229600" w="7941564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773657"/>
            <a:ext cx="9768230" cy="2855256"/>
            <a:chOff x="0" y="0"/>
            <a:chExt cx="13024306" cy="38070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3024306" cy="233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>
                  <a:solidFill>
                    <a:srgbClr val="31356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📦 Test Automation Framework Structure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62271"/>
              <a:ext cx="12478551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___________________________________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6582" y="6947972"/>
            <a:ext cx="5755547" cy="18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2B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PageB</a:t>
            </a:r>
            <a:r>
              <a:rPr lang="en-US" b="true" sz="3500">
                <a:solidFill>
                  <a:srgbClr val="2B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ase.java</a:t>
            </a:r>
          </a:p>
          <a:p>
            <a:pPr algn="just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2B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TestBase.java</a:t>
            </a:r>
          </a:p>
          <a:p>
            <a:pPr algn="just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2B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LoginHelper.java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52226" y="0"/>
            <a:ext cx="7007074" cy="6183743"/>
          </a:xfrm>
          <a:custGeom>
            <a:avLst/>
            <a:gdLst/>
            <a:ahLst/>
            <a:cxnLst/>
            <a:rect r="r" b="b" t="t" l="l"/>
            <a:pathLst>
              <a:path h="6183743" w="7007074">
                <a:moveTo>
                  <a:pt x="0" y="0"/>
                </a:moveTo>
                <a:lnTo>
                  <a:pt x="7007074" y="0"/>
                </a:lnTo>
                <a:lnTo>
                  <a:pt x="7007074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2226" y="6183743"/>
            <a:ext cx="7007074" cy="6020655"/>
          </a:xfrm>
          <a:custGeom>
            <a:avLst/>
            <a:gdLst/>
            <a:ahLst/>
            <a:cxnLst/>
            <a:rect r="r" b="b" t="t" l="l"/>
            <a:pathLst>
              <a:path h="6020655" w="7007074">
                <a:moveTo>
                  <a:pt x="0" y="0"/>
                </a:moveTo>
                <a:lnTo>
                  <a:pt x="7007074" y="0"/>
                </a:lnTo>
                <a:lnTo>
                  <a:pt x="7007074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15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9050" y="346833"/>
            <a:ext cx="6716505" cy="927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7433" indent="-593717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FFFFFF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PageBase.java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9050" y="2225311"/>
            <a:ext cx="8715142" cy="612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  <a:spcBef>
                <a:spcPct val="0"/>
              </a:spcBef>
            </a:pPr>
            <a:r>
              <a:rPr lang="en-US" b="true" sz="31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1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Main Functions:</a:t>
            </a:r>
          </a:p>
          <a:p>
            <a:pPr algn="l">
              <a:lnSpc>
                <a:spcPts val="4448"/>
              </a:lnSpc>
              <a:spcBef>
                <a:spcPct val="0"/>
              </a:spcBef>
            </a:pPr>
          </a:p>
          <a:p>
            <a:pPr algn="l" marL="507620" indent="-253810" lvl="1">
              <a:lnSpc>
                <a:spcPts val="3291"/>
              </a:lnSpc>
              <a:buFont typeface="Arial"/>
              <a:buChar char="•"/>
            </a:pPr>
            <a:r>
              <a:rPr lang="en-US" b="true" sz="23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Wait Handling</a:t>
            </a:r>
            <a:r>
              <a:rPr lang="en-US" sz="23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Wait for visibility &amp; clickability using WebDriverWait.</a:t>
            </a:r>
          </a:p>
          <a:p>
            <a:pPr algn="l">
              <a:lnSpc>
                <a:spcPts val="3291"/>
              </a:lnSpc>
            </a:pPr>
          </a:p>
          <a:p>
            <a:pPr algn="l" marL="596788" indent="-298394" lvl="1">
              <a:lnSpc>
                <a:spcPts val="3869"/>
              </a:lnSpc>
              <a:buFont typeface="Arial"/>
              <a:buChar char="•"/>
            </a:pPr>
            <a:r>
              <a:rPr lang="en-US" b="true" sz="27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Common Actions</a:t>
            </a:r>
            <a:r>
              <a:rPr lang="en-US" sz="27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sendKeys(), clickOnElement(), clearText(), scrollDown().</a:t>
            </a:r>
          </a:p>
          <a:p>
            <a:pPr algn="l">
              <a:lnSpc>
                <a:spcPts val="3869"/>
              </a:lnSpc>
            </a:pPr>
          </a:p>
          <a:p>
            <a:pPr algn="l" marL="563928" indent="-281964" lvl="1">
              <a:lnSpc>
                <a:spcPts val="3656"/>
              </a:lnSpc>
              <a:buFont typeface="Arial"/>
              <a:buChar char="•"/>
            </a:pPr>
            <a:r>
              <a:rPr lang="en-US" b="true" sz="26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 Support</a:t>
            </a:r>
            <a:r>
              <a:rPr lang="en-US" sz="26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Handle dropdowns &amp; conditional checkboxes.</a:t>
            </a:r>
          </a:p>
          <a:p>
            <a:pPr algn="l">
              <a:lnSpc>
                <a:spcPts val="3656"/>
              </a:lnSpc>
            </a:pPr>
          </a:p>
          <a:p>
            <a:pPr algn="l" marL="578953" indent="-289477" lvl="1">
              <a:lnSpc>
                <a:spcPts val="3754"/>
              </a:lnSpc>
              <a:buFont typeface="Arial"/>
              <a:buChar char="•"/>
            </a:pPr>
            <a:r>
              <a:rPr lang="en-US" b="true" sz="26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</a:t>
            </a:r>
            <a:r>
              <a:rPr lang="en-US" sz="26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Verify element visibility &amp; retrieve current page URL.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18219" y="1225585"/>
            <a:ext cx="7857863" cy="8032715"/>
          </a:xfrm>
          <a:custGeom>
            <a:avLst/>
            <a:gdLst/>
            <a:ahLst/>
            <a:cxnLst/>
            <a:rect r="r" b="b" t="t" l="l"/>
            <a:pathLst>
              <a:path h="8032715" w="7857863">
                <a:moveTo>
                  <a:pt x="0" y="0"/>
                </a:moveTo>
                <a:lnTo>
                  <a:pt x="7857862" y="0"/>
                </a:lnTo>
                <a:lnTo>
                  <a:pt x="7857862" y="8032715"/>
                </a:lnTo>
                <a:lnTo>
                  <a:pt x="0" y="8032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" t="-721" r="0" b="-7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050" y="517524"/>
            <a:ext cx="6716505" cy="927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7433" indent="-593717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FFFFFF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TestBase.java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9050" y="2615345"/>
            <a:ext cx="8057245" cy="54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  <a:spcBef>
                <a:spcPct val="0"/>
              </a:spcBef>
            </a:pPr>
            <a:r>
              <a:rPr lang="en-US" b="true" sz="31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17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Main Functions:</a:t>
            </a:r>
          </a:p>
          <a:p>
            <a:pPr algn="l">
              <a:lnSpc>
                <a:spcPts val="3291"/>
              </a:lnSpc>
              <a:spcBef>
                <a:spcPct val="0"/>
              </a:spcBef>
            </a:pPr>
          </a:p>
          <a:p>
            <a:pPr algn="l">
              <a:lnSpc>
                <a:spcPts val="3291"/>
              </a:lnSpc>
            </a:pPr>
            <a:r>
              <a:rPr lang="en-US" b="true" sz="23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</a:t>
            </a:r>
            <a:r>
              <a:rPr lang="en-US" b="true" sz="23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ts up and closes the browser environment before and after each test</a:t>
            </a:r>
          </a:p>
          <a:p>
            <a:pPr algn="l">
              <a:lnSpc>
                <a:spcPts val="3291"/>
              </a:lnSpc>
            </a:pPr>
          </a:p>
          <a:p>
            <a:pPr algn="l" marL="596788" indent="-298394" lvl="1">
              <a:lnSpc>
                <a:spcPts val="3869"/>
              </a:lnSpc>
              <a:buFont typeface="Arial"/>
              <a:buChar char="•"/>
            </a:pPr>
            <a:r>
              <a:rPr lang="en-US" b="true" sz="27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@Bef</a:t>
            </a:r>
            <a:r>
              <a:rPr lang="en-US" b="true" sz="27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oreMethod: </a:t>
            </a:r>
            <a:r>
              <a:rPr lang="en-US" sz="27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Launches Chrome with configurations and navigates to the site.</a:t>
            </a:r>
          </a:p>
          <a:p>
            <a:pPr algn="l">
              <a:lnSpc>
                <a:spcPts val="3869"/>
              </a:lnSpc>
            </a:pPr>
          </a:p>
          <a:p>
            <a:pPr algn="l" marL="563928" indent="-281964" lvl="1">
              <a:lnSpc>
                <a:spcPts val="3656"/>
              </a:lnSpc>
              <a:buFont typeface="Arial"/>
              <a:buChar char="•"/>
            </a:pPr>
            <a:r>
              <a:rPr lang="en-US" b="true" sz="26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@Afte</a:t>
            </a:r>
            <a:r>
              <a:rPr lang="en-US" b="true" sz="26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rMethod</a:t>
            </a:r>
            <a:r>
              <a:rPr lang="en-US" sz="26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 Quits the browser after the test execution</a:t>
            </a:r>
          </a:p>
          <a:p>
            <a:pPr algn="l">
              <a:lnSpc>
                <a:spcPts val="3656"/>
              </a:lnSpc>
            </a:pPr>
          </a:p>
          <a:p>
            <a:pPr algn="l">
              <a:lnSpc>
                <a:spcPts val="375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86741" y="1756105"/>
            <a:ext cx="10984357" cy="6356958"/>
          </a:xfrm>
          <a:custGeom>
            <a:avLst/>
            <a:gdLst/>
            <a:ahLst/>
            <a:cxnLst/>
            <a:rect r="r" b="b" t="t" l="l"/>
            <a:pathLst>
              <a:path h="6356958" w="10984357">
                <a:moveTo>
                  <a:pt x="0" y="0"/>
                </a:moveTo>
                <a:lnTo>
                  <a:pt x="10984357" y="0"/>
                </a:lnTo>
                <a:lnTo>
                  <a:pt x="1098435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8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050" y="517524"/>
            <a:ext cx="6716505" cy="927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7433" indent="-593717" lvl="1">
              <a:lnSpc>
                <a:spcPts val="7699"/>
              </a:lnSpc>
              <a:buFont typeface="Arial"/>
              <a:buChar char="•"/>
            </a:pPr>
            <a:r>
              <a:rPr lang="en-US" b="true" sz="5499">
                <a:solidFill>
                  <a:srgbClr val="FFFFFF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LoginHelper.java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9050" y="2624870"/>
            <a:ext cx="6417691" cy="521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  <a:spcBef>
                <a:spcPct val="0"/>
              </a:spcBef>
            </a:pPr>
            <a:r>
              <a:rPr lang="en-US" b="true" sz="31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31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Main Functions: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</a:p>
          <a:p>
            <a:pPr algn="l">
              <a:lnSpc>
                <a:spcPts val="3096"/>
              </a:lnSpc>
            </a:pPr>
            <a:r>
              <a:rPr lang="en-US" b="true" sz="22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</a:t>
            </a:r>
            <a:r>
              <a:rPr lang="en-US" b="true" sz="22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plifies the login process by encapsulating sign-in steps.</a:t>
            </a:r>
          </a:p>
          <a:p>
            <a:pPr algn="l">
              <a:lnSpc>
                <a:spcPts val="3096"/>
              </a:lnSpc>
            </a:pPr>
          </a:p>
          <a:p>
            <a:pPr algn="l" marL="561439" indent="-28072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</a:t>
            </a: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epts username &amp; password as input</a:t>
            </a:r>
          </a:p>
          <a:p>
            <a:pPr algn="l">
              <a:lnSpc>
                <a:spcPts val="3640"/>
              </a:lnSpc>
            </a:pPr>
          </a:p>
          <a:p>
            <a:pPr algn="l" marL="530526" indent="-265263" lvl="1">
              <a:lnSpc>
                <a:spcPts val="3440"/>
              </a:lnSpc>
              <a:buFont typeface="Arial"/>
              <a:buChar char="•"/>
            </a:pPr>
            <a:r>
              <a:rPr lang="en-US" sz="24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Promotes code reusability across test cases</a:t>
            </a:r>
          </a:p>
          <a:p>
            <a:pPr algn="l">
              <a:lnSpc>
                <a:spcPts val="3440"/>
              </a:lnSpc>
            </a:pPr>
          </a:p>
          <a:p>
            <a:pPr algn="l">
              <a:lnSpc>
                <a:spcPts val="3531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9781" y="1440448"/>
            <a:ext cx="7941564" cy="8229600"/>
          </a:xfrm>
          <a:custGeom>
            <a:avLst/>
            <a:gdLst/>
            <a:ahLst/>
            <a:cxnLst/>
            <a:rect r="r" b="b" t="t" l="l"/>
            <a:pathLst>
              <a:path h="8229600" w="7941564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670352"/>
            <a:ext cx="9768230" cy="2007531"/>
            <a:chOff x="0" y="0"/>
            <a:chExt cx="13024306" cy="26767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3024306" cy="1207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>
                  <a:solidFill>
                    <a:srgbClr val="31356E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Test Scenarios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31971"/>
              <a:ext cx="12478551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___________________________________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37522" y="4932553"/>
            <a:ext cx="3815120" cy="346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789" indent="-358394" lvl="1">
              <a:lnSpc>
                <a:spcPts val="4648"/>
              </a:lnSpc>
              <a:buFont typeface="Arial"/>
              <a:buChar char="•"/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SignInTest.java</a:t>
            </a:r>
          </a:p>
          <a:p>
            <a:pPr algn="l" marL="716789" indent="-358394" lvl="1">
              <a:lnSpc>
                <a:spcPts val="4648"/>
              </a:lnSpc>
              <a:buFont typeface="Arial"/>
              <a:buChar char="•"/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SignUpTest.java</a:t>
            </a:r>
          </a:p>
          <a:p>
            <a:pPr algn="l" marL="716789" indent="-358394" lvl="1">
              <a:lnSpc>
                <a:spcPts val="4648"/>
              </a:lnSpc>
              <a:buFont typeface="Arial"/>
              <a:buChar char="•"/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CatsTest</a:t>
            </a: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.java</a:t>
            </a:r>
          </a:p>
          <a:p>
            <a:pPr algn="l" marL="716789" indent="-358394" lvl="1">
              <a:lnSpc>
                <a:spcPts val="4648"/>
              </a:lnSpc>
              <a:buFont typeface="Arial"/>
              <a:buChar char="•"/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DogsTest.java</a:t>
            </a:r>
          </a:p>
          <a:p>
            <a:pPr algn="l" marL="716789" indent="-358394" lvl="1">
              <a:lnSpc>
                <a:spcPts val="4648"/>
              </a:lnSpc>
              <a:buFont typeface="Arial"/>
              <a:buChar char="•"/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FishTest.java</a:t>
            </a:r>
          </a:p>
          <a:p>
            <a:pPr algn="l" marL="716789" indent="-358394" lvl="1">
              <a:lnSpc>
                <a:spcPts val="4648"/>
              </a:lnSpc>
              <a:buFont typeface="Arial"/>
              <a:buChar char="•"/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SearchTest.java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file folder"/>
          <p:cNvSpPr/>
          <p:nvPr/>
        </p:nvSpPr>
        <p:spPr>
          <a:xfrm flipH="false" flipV="false" rot="0">
            <a:off x="1309758" y="1817226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6" y="0"/>
                </a:lnTo>
                <a:lnTo>
                  <a:pt x="3874546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sometric lined file folder"/>
          <p:cNvSpPr/>
          <p:nvPr/>
        </p:nvSpPr>
        <p:spPr>
          <a:xfrm flipH="false" flipV="false" rot="0">
            <a:off x="2380976" y="2607954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sometric lined file folder"/>
          <p:cNvSpPr/>
          <p:nvPr/>
        </p:nvSpPr>
        <p:spPr>
          <a:xfrm flipH="false" flipV="false" rot="0">
            <a:off x="3495732" y="3347179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627676" y="1094181"/>
          <a:ext cx="8900153" cy="7677150"/>
        </p:xfrm>
        <a:graphic>
          <a:graphicData uri="http://schemas.openxmlformats.org/drawingml/2006/table">
            <a:tbl>
              <a:tblPr/>
              <a:tblGrid>
                <a:gridCol w="8900153"/>
              </a:tblGrid>
              <a:tr h="20946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 b="true">
                          <a:solidFill>
                            <a:srgbClr val="F7B4A7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Agenda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1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KEY TOPICS DISCUSSED IN </a:t>
                      </a:r>
                      <a:endParaRPr lang="en-US" sz="1100"/>
                    </a:p>
                    <a:p>
                      <a:pPr algn="l"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THIS PRESENTATION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331">
                <a:tc>
                  <a:txBody>
                    <a:bodyPr anchor="t" rtlCol="false"/>
                    <a:lstStyle/>
                    <a:p>
                      <a:pPr algn="l" marL="604518" indent="-302259" lvl="1">
                        <a:lnSpc>
                          <a:spcPts val="39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799">
                          <a:solidFill>
                            <a:srgbClr val="94DDD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Project Overview</a:t>
                      </a:r>
                      <a:endParaRPr lang="en-US" sz="1100"/>
                    </a:p>
                    <a:p>
                      <a:pPr algn="l" marL="604518" indent="-302259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94DDD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Project Purpose</a:t>
                      </a:r>
                    </a:p>
                    <a:p>
                      <a:pPr algn="l" marL="604518" indent="-302259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94DDD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Manual Testing</a:t>
                      </a:r>
                    </a:p>
                    <a:p>
                      <a:pPr algn="l" marL="604518" indent="-302259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94DDD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Automation Testing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94DDD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                            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9387847" y="7114540"/>
            <a:ext cx="8900153" cy="271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 spc="54">
                <a:solidFill>
                  <a:srgbClr val="94DDD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To</a:t>
            </a:r>
            <a:r>
              <a:rPr lang="en-US" sz="2600" spc="54">
                <a:solidFill>
                  <a:srgbClr val="94DDD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ols used   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 spc="54">
                <a:solidFill>
                  <a:srgbClr val="94DDD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Testing Strategy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 spc="54">
                <a:solidFill>
                  <a:srgbClr val="94DDD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Test Scenarios </a:t>
            </a:r>
          </a:p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 spc="54">
                <a:solidFill>
                  <a:srgbClr val="94DDDE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Demo Video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7867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99104" y="15001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1)Authenticati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on Testing Scenarios (Login Page)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47920"/>
            <a:ext cx="7539128" cy="18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088" indent="-358544" lvl="1">
              <a:lnSpc>
                <a:spcPts val="4649"/>
              </a:lnSpc>
              <a:buAutoNum type="arabicPeriod" startAt="1"/>
            </a:pP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Valid l</a:t>
            </a: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ogin with correct credentials.</a:t>
            </a:r>
          </a:p>
          <a:p>
            <a:pPr algn="just">
              <a:lnSpc>
                <a:spcPts val="1778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53963" y="4188304"/>
            <a:ext cx="12853284" cy="4346756"/>
          </a:xfrm>
          <a:custGeom>
            <a:avLst/>
            <a:gdLst/>
            <a:ahLst/>
            <a:cxnLst/>
            <a:rect r="r" b="b" t="t" l="l"/>
            <a:pathLst>
              <a:path h="4346756" w="12853284">
                <a:moveTo>
                  <a:pt x="0" y="0"/>
                </a:moveTo>
                <a:lnTo>
                  <a:pt x="12853284" y="0"/>
                </a:lnTo>
                <a:lnTo>
                  <a:pt x="12853284" y="4346756"/>
                </a:lnTo>
                <a:lnTo>
                  <a:pt x="0" y="434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69" t="0" r="-406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07247" y="962025"/>
            <a:ext cx="4932957" cy="940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clickSignIn()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Navigates to the login page.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fillUserName("j2ee")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Inputs the correct username.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fillPassw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ord("j2ee")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Inputs the correct password.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clickOnLoginButton()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Submits the login form.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the login success by checking if the "Sign Out" text is present.</a:t>
            </a:r>
          </a:p>
          <a:p>
            <a:pPr algn="l">
              <a:lnSpc>
                <a:spcPts val="3927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610807"/>
            <a:ext cx="1213345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40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1)Authenticati</a:t>
            </a:r>
            <a:r>
              <a:rPr lang="en-US" b="true" sz="40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on Testing Scenarios (Login Page)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5111" y="2639508"/>
            <a:ext cx="11268340" cy="130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8"/>
              </a:lnSpc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2.</a:t>
            </a:r>
            <a:r>
              <a:rPr lang="en-US" sz="3320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Login attempt with invalid credentials.</a:t>
            </a:r>
          </a:p>
          <a:p>
            <a:pPr algn="just">
              <a:lnSpc>
                <a:spcPts val="3028"/>
              </a:lnSpc>
            </a:pPr>
          </a:p>
          <a:p>
            <a:pPr algn="ctr">
              <a:lnSpc>
                <a:spcPts val="271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427813" y="1486982"/>
            <a:ext cx="5638960" cy="888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8841" indent="-304421" lvl="1">
              <a:lnSpc>
                <a:spcPts val="4173"/>
              </a:lnSpc>
              <a:buFont typeface="Arial"/>
              <a:buChar char="•"/>
            </a:pPr>
            <a:r>
              <a:rPr lang="en-US" b="true" sz="28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clickSignIn() →</a:t>
            </a:r>
            <a:r>
              <a:rPr lang="en-US" sz="282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Navigates t</a:t>
            </a:r>
            <a:r>
              <a:rPr lang="en-US" sz="282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 the login page.</a:t>
            </a:r>
          </a:p>
          <a:p>
            <a:pPr algn="ctr">
              <a:lnSpc>
                <a:spcPts val="4173"/>
              </a:lnSpc>
            </a:pPr>
          </a:p>
          <a:p>
            <a:pPr algn="ctr" marL="608841" indent="-304421" lvl="1">
              <a:lnSpc>
                <a:spcPts val="4173"/>
              </a:lnSpc>
              <a:buFont typeface="Arial"/>
              <a:buChar char="•"/>
            </a:pPr>
            <a:r>
              <a:rPr lang="en-US" b="true" sz="28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fillUserName("j2ee") →</a:t>
            </a:r>
            <a:r>
              <a:rPr lang="en-US" sz="282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Inputs a valid username.</a:t>
            </a:r>
          </a:p>
          <a:p>
            <a:pPr algn="ctr">
              <a:lnSpc>
                <a:spcPts val="4173"/>
              </a:lnSpc>
            </a:pPr>
          </a:p>
          <a:p>
            <a:pPr algn="ctr" marL="608841" indent="-304421" lvl="1">
              <a:lnSpc>
                <a:spcPts val="4173"/>
              </a:lnSpc>
              <a:buFont typeface="Arial"/>
              <a:buChar char="•"/>
            </a:pPr>
            <a:r>
              <a:rPr lang="en-US" b="true" sz="28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fillPassword("wrongpass") →</a:t>
            </a:r>
            <a:r>
              <a:rPr lang="en-US" sz="282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Inputs an incorrect password.</a:t>
            </a:r>
          </a:p>
          <a:p>
            <a:pPr algn="ctr">
              <a:lnSpc>
                <a:spcPts val="4173"/>
              </a:lnSpc>
            </a:pPr>
          </a:p>
          <a:p>
            <a:pPr algn="l" marL="608841" indent="-304421" lvl="1">
              <a:lnSpc>
                <a:spcPts val="4173"/>
              </a:lnSpc>
              <a:buFont typeface="Arial"/>
              <a:buChar char="•"/>
            </a:pPr>
            <a:r>
              <a:rPr lang="en-US" b="true" sz="28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clickOnLoginButton() →</a:t>
            </a:r>
            <a:r>
              <a:rPr lang="en-US" sz="282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Submits the login form.</a:t>
            </a:r>
          </a:p>
          <a:p>
            <a:pPr algn="l">
              <a:lnSpc>
                <a:spcPts val="4173"/>
              </a:lnSpc>
            </a:pPr>
          </a:p>
          <a:p>
            <a:pPr algn="l" marL="608841" indent="-304421" lvl="1">
              <a:lnSpc>
                <a:spcPts val="4173"/>
              </a:lnSpc>
              <a:buFont typeface="Arial"/>
              <a:buChar char="•"/>
            </a:pPr>
            <a:r>
              <a:rPr lang="en-US" b="true" sz="28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Assert.assertEquals(...) →</a:t>
            </a:r>
            <a:r>
              <a:rPr lang="en-US" sz="282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error message is shown: "Invalid username or password. Signon failed."</a:t>
            </a:r>
          </a:p>
          <a:p>
            <a:pPr algn="ctr">
              <a:lnSpc>
                <a:spcPts val="4173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15451" y="-307867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3132" y="4718592"/>
            <a:ext cx="12232297" cy="2979419"/>
          </a:xfrm>
          <a:custGeom>
            <a:avLst/>
            <a:gdLst/>
            <a:ahLst/>
            <a:cxnLst/>
            <a:rect r="r" b="b" t="t" l="l"/>
            <a:pathLst>
              <a:path h="2979419" w="12232297">
                <a:moveTo>
                  <a:pt x="0" y="0"/>
                </a:moveTo>
                <a:lnTo>
                  <a:pt x="12232297" y="0"/>
                </a:lnTo>
                <a:lnTo>
                  <a:pt x="12232297" y="2979419"/>
                </a:lnTo>
                <a:lnTo>
                  <a:pt x="0" y="297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7" t="-1633" r="-3204" b="-2205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610807"/>
            <a:ext cx="1213345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40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1)Authenticati</a:t>
            </a:r>
            <a:r>
              <a:rPr lang="en-US" b="true" sz="40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on Testing Scenarios (Login Page)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42695"/>
            <a:ext cx="10801563" cy="172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"/>
              </a:lnSpc>
            </a:pPr>
          </a:p>
          <a:p>
            <a:pPr algn="just">
              <a:lnSpc>
                <a:spcPts val="4648"/>
              </a:lnSpc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3.</a:t>
            </a:r>
            <a:r>
              <a:rPr lang="en-US" sz="3320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Submitting empty username or password fields.</a:t>
            </a:r>
          </a:p>
          <a:p>
            <a:pPr algn="just">
              <a:lnSpc>
                <a:spcPts val="879"/>
              </a:lnSpc>
            </a:pPr>
          </a:p>
          <a:p>
            <a:pPr algn="just">
              <a:lnSpc>
                <a:spcPts val="850"/>
              </a:lnSpc>
            </a:pPr>
          </a:p>
          <a:p>
            <a:pPr algn="ctr">
              <a:lnSpc>
                <a:spcPts val="680"/>
              </a:lnSpc>
            </a:pPr>
          </a:p>
          <a:p>
            <a:pPr algn="ctr">
              <a:lnSpc>
                <a:spcPts val="680"/>
              </a:lnSpc>
            </a:pPr>
          </a:p>
          <a:p>
            <a:pPr algn="ctr">
              <a:lnSpc>
                <a:spcPts val="680"/>
              </a:lnSpc>
            </a:pPr>
          </a:p>
          <a:p>
            <a:pPr algn="ctr">
              <a:lnSpc>
                <a:spcPts val="680"/>
              </a:lnSpc>
            </a:pPr>
          </a:p>
          <a:p>
            <a:pPr algn="ctr">
              <a:lnSpc>
                <a:spcPts val="680"/>
              </a:lnSpc>
            </a:pPr>
          </a:p>
          <a:p>
            <a:pPr algn="ctr">
              <a:lnSpc>
                <a:spcPts val="680"/>
              </a:lnSpc>
            </a:pPr>
          </a:p>
          <a:p>
            <a:pPr algn="ctr">
              <a:lnSpc>
                <a:spcPts val="680"/>
              </a:lnSpc>
            </a:pPr>
          </a:p>
          <a:p>
            <a:pPr algn="ctr">
              <a:lnSpc>
                <a:spcPts val="680"/>
              </a:lnSpc>
            </a:pPr>
          </a:p>
          <a:p>
            <a:pPr algn="ctr">
              <a:lnSpc>
                <a:spcPts val="680"/>
              </a:lnSpc>
            </a:pPr>
          </a:p>
          <a:p>
            <a:pPr algn="ctr">
              <a:lnSpc>
                <a:spcPts val="6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133451" y="981075"/>
            <a:ext cx="5964200" cy="7933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274" indent="-266637" lvl="1">
              <a:lnSpc>
                <a:spcPts val="34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clickSignIn() →</a:t>
            </a:r>
            <a:r>
              <a:rPr lang="en-US" sz="247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Navigates t</a:t>
            </a:r>
            <a:r>
              <a:rPr lang="en-US" sz="247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 the login page.</a:t>
            </a:r>
          </a:p>
          <a:p>
            <a:pPr algn="l">
              <a:lnSpc>
                <a:spcPts val="3458"/>
              </a:lnSpc>
              <a:spcBef>
                <a:spcPct val="0"/>
              </a:spcBef>
            </a:pPr>
          </a:p>
          <a:p>
            <a:pPr algn="l" marL="533274" indent="-266637" lvl="1">
              <a:lnSpc>
                <a:spcPts val="34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fillUserName("nonexistent_user") →</a:t>
            </a:r>
          </a:p>
          <a:p>
            <a:pPr algn="l">
              <a:lnSpc>
                <a:spcPts val="3458"/>
              </a:lnSpc>
              <a:spcBef>
                <a:spcPct val="0"/>
              </a:spcBef>
            </a:pPr>
            <a:r>
              <a:rPr lang="en-US" b="true" sz="247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     </a:t>
            </a:r>
            <a:r>
              <a:rPr lang="en-US" b="true" sz="247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 </a:t>
            </a:r>
            <a:r>
              <a:rPr lang="en-US" sz="247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Inputs a username that does not exist            in the system.  </a:t>
            </a:r>
          </a:p>
          <a:p>
            <a:pPr algn="l">
              <a:lnSpc>
                <a:spcPts val="3458"/>
              </a:lnSpc>
              <a:spcBef>
                <a:spcPct val="0"/>
              </a:spcBef>
            </a:pPr>
          </a:p>
          <a:p>
            <a:pPr algn="l" marL="533274" indent="-266637" lvl="1">
              <a:lnSpc>
                <a:spcPts val="34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fillPassword("anypass") → </a:t>
            </a:r>
            <a:r>
              <a:rPr lang="en-US" sz="247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Inputs any password.</a:t>
            </a:r>
          </a:p>
          <a:p>
            <a:pPr algn="l">
              <a:lnSpc>
                <a:spcPts val="3458"/>
              </a:lnSpc>
              <a:spcBef>
                <a:spcPct val="0"/>
              </a:spcBef>
            </a:pPr>
          </a:p>
          <a:p>
            <a:pPr algn="l" marL="533274" indent="-266637" lvl="1">
              <a:lnSpc>
                <a:spcPts val="34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clickOnLoginButton() →</a:t>
            </a:r>
            <a:r>
              <a:rPr lang="en-US" sz="247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Submits the login form.</a:t>
            </a:r>
          </a:p>
          <a:p>
            <a:pPr algn="l">
              <a:lnSpc>
                <a:spcPts val="3458"/>
              </a:lnSpc>
              <a:spcBef>
                <a:spcPct val="0"/>
              </a:spcBef>
            </a:pPr>
          </a:p>
          <a:p>
            <a:pPr algn="l" marL="533274" indent="-266637" lvl="1">
              <a:lnSpc>
                <a:spcPts val="345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Assert.assertEquals(...) → </a:t>
            </a:r>
            <a:r>
              <a:rPr lang="en-US" sz="247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Verifies that the same error message appears: "Invalid username or password. Signon failed."</a:t>
            </a:r>
          </a:p>
          <a:p>
            <a:pPr algn="l">
              <a:lnSpc>
                <a:spcPts val="3998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918138" y="-348935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9280" y="3588300"/>
            <a:ext cx="11437431" cy="5796145"/>
          </a:xfrm>
          <a:custGeom>
            <a:avLst/>
            <a:gdLst/>
            <a:ahLst/>
            <a:cxnLst/>
            <a:rect r="r" b="b" t="t" l="l"/>
            <a:pathLst>
              <a:path h="5796145" w="11437431">
                <a:moveTo>
                  <a:pt x="0" y="0"/>
                </a:moveTo>
                <a:lnTo>
                  <a:pt x="11437431" y="0"/>
                </a:lnTo>
                <a:lnTo>
                  <a:pt x="11437431" y="5796146"/>
                </a:lnTo>
                <a:lnTo>
                  <a:pt x="0" y="5796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9" t="-434" r="-6433" b="-1271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610807"/>
            <a:ext cx="1213345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40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1)Authenticati</a:t>
            </a:r>
            <a:r>
              <a:rPr lang="en-US" b="true" sz="40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on Testing Scenarios (Login Page)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01308"/>
            <a:ext cx="12428270" cy="172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8"/>
              </a:lnSpc>
            </a:pPr>
          </a:p>
          <a:p>
            <a:pPr algn="just">
              <a:lnSpc>
                <a:spcPts val="4648"/>
              </a:lnSpc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4.</a:t>
            </a:r>
            <a:r>
              <a:rPr lang="en-US" sz="3320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Login with non existing user.</a:t>
            </a:r>
          </a:p>
          <a:p>
            <a:pPr algn="ctr">
              <a:lnSpc>
                <a:spcPts val="464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964400" y="1771065"/>
            <a:ext cx="6323600" cy="748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758" indent="-294379" lvl="1">
              <a:lnSpc>
                <a:spcPts val="3817"/>
              </a:lnSpc>
              <a:spcBef>
                <a:spcPct val="0"/>
              </a:spcBef>
              <a:buFont typeface="Arial"/>
              <a:buChar char="•"/>
            </a:pPr>
            <a:r>
              <a:rPr lang="en-US" sz="2726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B</a:t>
            </a:r>
            <a:r>
              <a:rPr lang="en-US" sz="2726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oth tests start by navigating to the login page and submitting the form.</a:t>
            </a:r>
          </a:p>
          <a:p>
            <a:pPr algn="l">
              <a:lnSpc>
                <a:spcPts val="4517"/>
              </a:lnSpc>
              <a:spcBef>
                <a:spcPct val="0"/>
              </a:spcBef>
            </a:pPr>
          </a:p>
          <a:p>
            <a:pPr algn="l" marL="601849" indent="-300925" lvl="1">
              <a:lnSpc>
                <a:spcPts val="39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87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loginWithEmptyUsername():</a:t>
            </a:r>
            <a:r>
              <a:rPr lang="en-US" sz="2787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Leaves the username field empty, fills in password "j2ee".</a:t>
            </a:r>
          </a:p>
          <a:p>
            <a:pPr algn="l">
              <a:lnSpc>
                <a:spcPts val="3902"/>
              </a:lnSpc>
              <a:spcBef>
                <a:spcPct val="0"/>
              </a:spcBef>
            </a:pPr>
          </a:p>
          <a:p>
            <a:pPr algn="l" marL="588758" indent="-294379" lvl="1">
              <a:lnSpc>
                <a:spcPts val="38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6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loginWithEmptyPassword():</a:t>
            </a:r>
            <a:r>
              <a:rPr lang="en-US" sz="2726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Inputs username "j2ee", leaves the password field empty.</a:t>
            </a:r>
          </a:p>
          <a:p>
            <a:pPr algn="l">
              <a:lnSpc>
                <a:spcPts val="4517"/>
              </a:lnSpc>
              <a:spcBef>
                <a:spcPct val="0"/>
              </a:spcBef>
            </a:pPr>
          </a:p>
          <a:p>
            <a:pPr algn="l" marL="588758" indent="-294379" lvl="1">
              <a:lnSpc>
                <a:spcPts val="3817"/>
              </a:lnSpc>
              <a:spcBef>
                <a:spcPct val="0"/>
              </a:spcBef>
              <a:buFont typeface="Arial"/>
              <a:buChar char="•"/>
            </a:pPr>
            <a:r>
              <a:rPr lang="en-US" sz="2726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Both verify the same error message: "Invalid username or password. Signon failed."</a:t>
            </a:r>
          </a:p>
          <a:p>
            <a:pPr algn="l">
              <a:lnSpc>
                <a:spcPts val="4517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918138" y="-348935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5323" y="4060130"/>
            <a:ext cx="12113946" cy="3071131"/>
          </a:xfrm>
          <a:custGeom>
            <a:avLst/>
            <a:gdLst/>
            <a:ahLst/>
            <a:cxnLst/>
            <a:rect r="r" b="b" t="t" l="l"/>
            <a:pathLst>
              <a:path h="3071131" w="12113946">
                <a:moveTo>
                  <a:pt x="0" y="0"/>
                </a:moveTo>
                <a:lnTo>
                  <a:pt x="12113946" y="0"/>
                </a:lnTo>
                <a:lnTo>
                  <a:pt x="12113946" y="3071131"/>
                </a:lnTo>
                <a:lnTo>
                  <a:pt x="0" y="3071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" t="0" r="-17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610807"/>
            <a:ext cx="1213345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40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1)Authenticati</a:t>
            </a:r>
            <a:r>
              <a:rPr lang="en-US" b="true" sz="40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on Testing Scenarios (Login Page)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25250"/>
            <a:ext cx="14993827" cy="172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8"/>
              </a:lnSpc>
            </a:pPr>
          </a:p>
          <a:p>
            <a:pPr algn="just">
              <a:lnSpc>
                <a:spcPts val="4648"/>
              </a:lnSpc>
            </a:pPr>
            <a:r>
              <a:rPr lang="en-US" b="true" sz="3320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5.</a:t>
            </a:r>
            <a:r>
              <a:rPr lang="en-US" sz="3320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Password field masking is enabled.</a:t>
            </a:r>
          </a:p>
          <a:p>
            <a:pPr algn="ctr">
              <a:lnSpc>
                <a:spcPts val="464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828224" y="2248369"/>
            <a:ext cx="6857984" cy="824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5612" indent="-297806" lvl="1">
              <a:lnSpc>
                <a:spcPts val="38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58">
                <a:solidFill>
                  <a:srgbClr val="1E1F2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clickSignIn() →</a:t>
            </a:r>
            <a:r>
              <a:rPr lang="en-US" sz="2758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Navigates t</a:t>
            </a:r>
            <a:r>
              <a:rPr lang="en-US" sz="2758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 the login page.</a:t>
            </a:r>
          </a:p>
          <a:p>
            <a:pPr algn="l">
              <a:lnSpc>
                <a:spcPts val="3862"/>
              </a:lnSpc>
              <a:spcBef>
                <a:spcPct val="0"/>
              </a:spcBef>
            </a:pPr>
          </a:p>
          <a:p>
            <a:pPr algn="l" marL="595612" indent="-297806" lvl="1">
              <a:lnSpc>
                <a:spcPts val="38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58">
                <a:solidFill>
                  <a:srgbClr val="1E1F2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fillPassword("secret") → </a:t>
            </a:r>
            <a:r>
              <a:rPr lang="en-US" sz="2758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Inputs a password.</a:t>
            </a:r>
          </a:p>
          <a:p>
            <a:pPr algn="l">
              <a:lnSpc>
                <a:spcPts val="3862"/>
              </a:lnSpc>
              <a:spcBef>
                <a:spcPct val="0"/>
              </a:spcBef>
            </a:pPr>
          </a:p>
          <a:p>
            <a:pPr algn="l" marL="595612" indent="-297806" lvl="1">
              <a:lnSpc>
                <a:spcPts val="38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58">
                <a:solidFill>
                  <a:srgbClr val="1E1F2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assertEquals(signInPage.getPasswordFieldType(), "password") →</a:t>
            </a:r>
            <a:r>
              <a:rPr lang="en-US" sz="2758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password input field type is "password", meaning the characters are masked (not visible).</a:t>
            </a:r>
          </a:p>
          <a:p>
            <a:pPr algn="l">
              <a:lnSpc>
                <a:spcPts val="3862"/>
              </a:lnSpc>
              <a:spcBef>
                <a:spcPct val="0"/>
              </a:spcBef>
            </a:pPr>
          </a:p>
          <a:p>
            <a:pPr algn="l">
              <a:lnSpc>
                <a:spcPts val="3862"/>
              </a:lnSpc>
              <a:spcBef>
                <a:spcPct val="0"/>
              </a:spcBef>
            </a:pPr>
          </a:p>
          <a:p>
            <a:pPr algn="l">
              <a:lnSpc>
                <a:spcPts val="3862"/>
              </a:lnSpc>
              <a:spcBef>
                <a:spcPct val="0"/>
              </a:spcBef>
            </a:pPr>
          </a:p>
          <a:p>
            <a:pPr algn="l">
              <a:lnSpc>
                <a:spcPts val="3862"/>
              </a:lnSpc>
              <a:spcBef>
                <a:spcPct val="0"/>
              </a:spcBef>
            </a:pPr>
          </a:p>
          <a:p>
            <a:pPr algn="l">
              <a:lnSpc>
                <a:spcPts val="3862"/>
              </a:lnSpc>
              <a:spcBef>
                <a:spcPct val="0"/>
              </a:spcBef>
            </a:pPr>
          </a:p>
          <a:p>
            <a:pPr algn="l">
              <a:lnSpc>
                <a:spcPts val="3862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72101" y="-3436192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1313" y="4119245"/>
            <a:ext cx="10770826" cy="3092097"/>
          </a:xfrm>
          <a:custGeom>
            <a:avLst/>
            <a:gdLst/>
            <a:ahLst/>
            <a:cxnLst/>
            <a:rect r="r" b="b" t="t" l="l"/>
            <a:pathLst>
              <a:path h="3092097" w="10770826">
                <a:moveTo>
                  <a:pt x="0" y="0"/>
                </a:moveTo>
                <a:lnTo>
                  <a:pt x="10770825" y="0"/>
                </a:lnTo>
                <a:lnTo>
                  <a:pt x="10770825" y="3092097"/>
                </a:lnTo>
                <a:lnTo>
                  <a:pt x="0" y="3092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9" r="-3585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7867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7791" y="3006102"/>
            <a:ext cx="9975282" cy="6365422"/>
          </a:xfrm>
          <a:custGeom>
            <a:avLst/>
            <a:gdLst/>
            <a:ahLst/>
            <a:cxnLst/>
            <a:rect r="r" b="b" t="t" l="l"/>
            <a:pathLst>
              <a:path h="6365422" w="9975282">
                <a:moveTo>
                  <a:pt x="0" y="0"/>
                </a:moveTo>
                <a:lnTo>
                  <a:pt x="9975283" y="0"/>
                </a:lnTo>
                <a:lnTo>
                  <a:pt x="9975283" y="6365422"/>
                </a:lnTo>
                <a:lnTo>
                  <a:pt x="0" y="6365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35" t="0" r="-506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74727" y="132955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2) Sig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nup Testing Scenarios (Register Page)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05830"/>
            <a:ext cx="7539128" cy="242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088" indent="-358544" lvl="1">
              <a:lnSpc>
                <a:spcPts val="4649"/>
              </a:lnSpc>
              <a:buFont typeface="Arial"/>
              <a:buChar char="•"/>
            </a:pPr>
            <a:r>
              <a:rPr lang="en-US" b="true" sz="3321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SignUp With Valid Arguments</a:t>
            </a:r>
          </a:p>
          <a:p>
            <a:pPr algn="l">
              <a:lnSpc>
                <a:spcPts val="4649"/>
              </a:lnSpc>
            </a:pPr>
          </a:p>
          <a:p>
            <a:pPr algn="just">
              <a:lnSpc>
                <a:spcPts val="1778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76718" y="1215254"/>
            <a:ext cx="5611282" cy="890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clickSignup()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 to Signup Page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Fill all required fields</a:t>
            </a:r>
          </a:p>
          <a:p>
            <a:pPr algn="l" marL="597136" indent="-298568" lvl="1">
              <a:lnSpc>
                <a:spcPts val="3927"/>
              </a:lnSpc>
              <a:buAutoNum type="arabicPeriod" startAt="1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Username: salem</a:t>
            </a:r>
          </a:p>
          <a:p>
            <a:pPr algn="l" marL="597136" indent="-298568" lvl="1">
              <a:lnSpc>
                <a:spcPts val="3927"/>
              </a:lnSpc>
              <a:buAutoNum type="arabicPeriod" startAt="1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Password / Confirm Password: Passw0rd123</a:t>
            </a:r>
          </a:p>
          <a:p>
            <a:pPr algn="l" marL="597136" indent="-298568" lvl="1">
              <a:lnSpc>
                <a:spcPts val="3927"/>
              </a:lnSpc>
              <a:buAutoNum type="arabicPeriod" startAt="1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First &amp; Last Name</a:t>
            </a:r>
          </a:p>
          <a:p>
            <a:pPr algn="l" marL="597136" indent="-298568" lvl="1">
              <a:lnSpc>
                <a:spcPts val="3927"/>
              </a:lnSpc>
              <a:buAutoNum type="arabicPeriod" startAt="1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Email: salem.ali@example.com</a:t>
            </a:r>
          </a:p>
          <a:p>
            <a:pPr algn="l" marL="597136" indent="-298568" lvl="1">
              <a:lnSpc>
                <a:spcPts val="3927"/>
              </a:lnSpc>
              <a:buAutoNum type="arabicPeriod" startAt="1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Phone, Address, City, State, Zip</a:t>
            </a:r>
          </a:p>
          <a:p>
            <a:pPr algn="l" marL="597136" indent="-298568" lvl="1">
              <a:lnSpc>
                <a:spcPts val="3927"/>
              </a:lnSpc>
              <a:buAutoNum type="arabicPeriod" startAt="1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Country: Egypt</a:t>
            </a:r>
          </a:p>
          <a:p>
            <a:pPr algn="l" marL="597136" indent="-298568" lvl="1">
              <a:lnSpc>
                <a:spcPts val="3927"/>
              </a:lnSpc>
              <a:buAutoNum type="arabicPeriod" startAt="1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Language Preference: Korean</a:t>
            </a:r>
          </a:p>
          <a:p>
            <a:pPr algn="l" marL="597136" indent="-298568" lvl="1">
              <a:lnSpc>
                <a:spcPts val="3927"/>
              </a:lnSpc>
              <a:buAutoNum type="arabicPeriod" startAt="1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Favorite Category: Cats</a:t>
            </a: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7867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02368"/>
            <a:ext cx="10527591" cy="5017483"/>
          </a:xfrm>
          <a:custGeom>
            <a:avLst/>
            <a:gdLst/>
            <a:ahLst/>
            <a:cxnLst/>
            <a:rect r="r" b="b" t="t" l="l"/>
            <a:pathLst>
              <a:path h="5017483" w="10527591">
                <a:moveTo>
                  <a:pt x="0" y="0"/>
                </a:moveTo>
                <a:lnTo>
                  <a:pt x="10527591" y="0"/>
                </a:lnTo>
                <a:lnTo>
                  <a:pt x="10527591" y="5017482"/>
                </a:lnTo>
                <a:lnTo>
                  <a:pt x="0" y="5017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74727" y="132955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2) Sig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nup Testing Scenarios (Register Page)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05830"/>
            <a:ext cx="7539128" cy="242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088" indent="-358544" lvl="1">
              <a:lnSpc>
                <a:spcPts val="4649"/>
              </a:lnSpc>
              <a:buFont typeface="Arial"/>
              <a:buChar char="•"/>
            </a:pPr>
            <a:r>
              <a:rPr lang="en-US" b="true" sz="3321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Sign Up With Valid Arguments</a:t>
            </a:r>
          </a:p>
          <a:p>
            <a:pPr algn="l">
              <a:lnSpc>
                <a:spcPts val="4649"/>
              </a:lnSpc>
            </a:pPr>
          </a:p>
          <a:p>
            <a:pPr algn="just">
              <a:lnSpc>
                <a:spcPts val="1778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  <a:p>
            <a:pPr algn="ctr">
              <a:lnSpc>
                <a:spcPts val="142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69993" y="2915972"/>
            <a:ext cx="5518007" cy="791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enableListOption(true);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Enable additional options List 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enab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leBannerOption(true);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Enable additional options Banner 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lickOnSignUpButton();–&gt;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Click the "Sign Up" button</a:t>
            </a: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4976" y="-307867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9364" y="2530954"/>
            <a:ext cx="11301259" cy="2265505"/>
          </a:xfrm>
          <a:custGeom>
            <a:avLst/>
            <a:gdLst/>
            <a:ahLst/>
            <a:cxnLst/>
            <a:rect r="r" b="b" t="t" l="l"/>
            <a:pathLst>
              <a:path h="2265505" w="11301259">
                <a:moveTo>
                  <a:pt x="0" y="0"/>
                </a:moveTo>
                <a:lnTo>
                  <a:pt x="11301259" y="0"/>
                </a:lnTo>
                <a:lnTo>
                  <a:pt x="11301259" y="2265506"/>
                </a:lnTo>
                <a:lnTo>
                  <a:pt x="0" y="2265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38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364" y="5914937"/>
            <a:ext cx="10688706" cy="4189283"/>
          </a:xfrm>
          <a:custGeom>
            <a:avLst/>
            <a:gdLst/>
            <a:ahLst/>
            <a:cxnLst/>
            <a:rect r="r" b="b" t="t" l="l"/>
            <a:pathLst>
              <a:path h="4189283" w="10688706">
                <a:moveTo>
                  <a:pt x="0" y="0"/>
                </a:moveTo>
                <a:lnTo>
                  <a:pt x="10688706" y="0"/>
                </a:lnTo>
                <a:lnTo>
                  <a:pt x="10688706" y="4189283"/>
                </a:lnTo>
                <a:lnTo>
                  <a:pt x="0" y="418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Cats Section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66895"/>
            <a:ext cx="7539128" cy="76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088" indent="-358544" lvl="1">
              <a:lnSpc>
                <a:spcPts val="4649"/>
              </a:lnSpc>
              <a:buAutoNum type="arabicPeriod" startAt="1"/>
            </a:pP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</a:t>
            </a: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ify Cat Categories Load</a:t>
            </a:r>
          </a:p>
          <a:p>
            <a:pPr algn="ctr">
              <a:lnSpc>
                <a:spcPts val="142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939099" y="410113"/>
            <a:ext cx="4932957" cy="940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click0ncatsTab()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Click on the "Cats" tab.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sertEquals(...)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  Verifies that the category header is correctly shown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ickOnManxTab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()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Select the "Manx" category.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clickOnTaillessManxTab()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  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Click on the tailless Manx option..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one item has been added to the cart..</a:t>
            </a:r>
          </a:p>
          <a:p>
            <a:pPr algn="l">
              <a:lnSpc>
                <a:spcPts val="392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06010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2. test M</a:t>
            </a: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anx Cat Adoption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7867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944" y="3664429"/>
            <a:ext cx="10875611" cy="4086709"/>
          </a:xfrm>
          <a:custGeom>
            <a:avLst/>
            <a:gdLst/>
            <a:ahLst/>
            <a:cxnLst/>
            <a:rect r="r" b="b" t="t" l="l"/>
            <a:pathLst>
              <a:path h="4086709" w="10875611">
                <a:moveTo>
                  <a:pt x="0" y="0"/>
                </a:moveTo>
                <a:lnTo>
                  <a:pt x="10875610" y="0"/>
                </a:lnTo>
                <a:lnTo>
                  <a:pt x="10875610" y="4086710"/>
                </a:lnTo>
                <a:lnTo>
                  <a:pt x="0" y="408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08" t="0" r="-2408" b="-87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Cats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3.test Pers</a:t>
            </a: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ian Cat Adoption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939099" y="410113"/>
            <a:ext cx="4932957" cy="840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click0ncatsTab()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Click on the "Cats" tab.</a:t>
            </a: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ickOnPersianTab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()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Select the "Persian" category..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clickOnMalePersianTab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()   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Click on the male Persian option..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correct item ("EST-17") is in the cart.</a:t>
            </a:r>
          </a:p>
          <a:p>
            <a:pPr algn="l">
              <a:lnSpc>
                <a:spcPts val="3927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7867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Cats Section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60984" y="410113"/>
            <a:ext cx="4811072" cy="940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click0ncatsTab()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Click on the "Cats" tab.</a:t>
            </a: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ickOnManxTab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() –&gt; 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Select the "Manx" category.</a:t>
            </a: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clickOnTaillessManxTab() 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–&gt; Click on the tailless Manx option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clickOnCheckoutTab()</a:t>
            </a:r>
          </a:p>
          <a:p>
            <a:pPr algn="l">
              <a:lnSpc>
                <a:spcPts val="3927"/>
              </a:lnSpc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 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Click on the "Checkout"    </a:t>
            </a:r>
          </a:p>
          <a:p>
            <a:pPr algn="l">
              <a:lnSpc>
                <a:spcPts val="3927"/>
              </a:lnSpc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  button..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Confirms that the checkout page is successfully displayed.</a:t>
            </a: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4096674"/>
            <a:ext cx="11301259" cy="3824425"/>
          </a:xfrm>
          <a:custGeom>
            <a:avLst/>
            <a:gdLst/>
            <a:ahLst/>
            <a:cxnLst/>
            <a:rect r="r" b="b" t="t" l="l"/>
            <a:pathLst>
              <a:path h="3824425" w="11301259">
                <a:moveTo>
                  <a:pt x="0" y="0"/>
                </a:moveTo>
                <a:lnTo>
                  <a:pt x="11301259" y="0"/>
                </a:lnTo>
                <a:lnTo>
                  <a:pt x="11301259" y="3824425"/>
                </a:lnTo>
                <a:lnTo>
                  <a:pt x="0" y="382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0" t="0" r="-32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19345"/>
            <a:ext cx="7539128" cy="76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4.test </a:t>
            </a: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Checkout Process</a:t>
            </a: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387" y="3891813"/>
            <a:ext cx="8109134" cy="2228749"/>
            <a:chOff x="0" y="0"/>
            <a:chExt cx="10812179" cy="29716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0"/>
              <a:ext cx="10812179" cy="143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20"/>
                </a:lnSpc>
              </a:pPr>
              <a:r>
                <a:rPr lang="en-US" sz="8000" spc="-88" u="sng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Project Overview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20037"/>
              <a:ext cx="1081217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</p:txBody>
        </p:sp>
      </p:grpSp>
      <p:sp>
        <p:nvSpPr>
          <p:cNvPr name="Freeform 5" id="5" descr="an isometric lined paper airplane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sometric lined paper airplane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paper airplane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sometric lined paper airplane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7867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1890" y="3930774"/>
            <a:ext cx="11301259" cy="4619390"/>
          </a:xfrm>
          <a:custGeom>
            <a:avLst/>
            <a:gdLst/>
            <a:ahLst/>
            <a:cxnLst/>
            <a:rect r="r" b="b" t="t" l="l"/>
            <a:pathLst>
              <a:path h="4619390" w="11301259">
                <a:moveTo>
                  <a:pt x="0" y="0"/>
                </a:moveTo>
                <a:lnTo>
                  <a:pt x="11301259" y="0"/>
                </a:lnTo>
                <a:lnTo>
                  <a:pt x="11301259" y="4619390"/>
                </a:lnTo>
                <a:lnTo>
                  <a:pt x="0" y="4619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Cats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85361" y="1896013"/>
            <a:ext cx="4811072" cy="642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Add a tailless Manx cat to the cart.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Add a female Persian cat to the cart.</a:t>
            </a: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–&gt;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cart contains two items after adding both cats.</a:t>
            </a:r>
          </a:p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000000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5.test Multiple Item Cart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78679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4"/>
                </a:lnTo>
                <a:lnTo>
                  <a:pt x="0" y="1511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8198" y="4476758"/>
            <a:ext cx="11865177" cy="1919893"/>
          </a:xfrm>
          <a:custGeom>
            <a:avLst/>
            <a:gdLst/>
            <a:ahLst/>
            <a:cxnLst/>
            <a:rect r="r" b="b" t="t" l="l"/>
            <a:pathLst>
              <a:path h="1919893" w="11865177">
                <a:moveTo>
                  <a:pt x="0" y="0"/>
                </a:moveTo>
                <a:lnTo>
                  <a:pt x="11865177" y="0"/>
                </a:lnTo>
                <a:lnTo>
                  <a:pt x="11865177" y="1919893"/>
                </a:lnTo>
                <a:lnTo>
                  <a:pt x="0" y="1919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Dogs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85361" y="1896013"/>
            <a:ext cx="4811072" cy="642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ClickOnDogePage()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Navigates to the Dogs page.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getCartCount()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Retrieves the number of items currently in the cart.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cart count is "0", ensuring the cart is empty initially.</a:t>
            </a:r>
          </a:p>
          <a:p>
            <a:pPr algn="l">
              <a:lnSpc>
                <a:spcPts val="392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088" indent="-358544" lvl="1">
              <a:lnSpc>
                <a:spcPts val="4649"/>
              </a:lnSpc>
              <a:buAutoNum type="arabicPeriod" startAt="1"/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Test Verify Empty Cart.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34434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564" y="3664429"/>
            <a:ext cx="10804726" cy="4225775"/>
          </a:xfrm>
          <a:custGeom>
            <a:avLst/>
            <a:gdLst/>
            <a:ahLst/>
            <a:cxnLst/>
            <a:rect r="r" b="b" t="t" l="l"/>
            <a:pathLst>
              <a:path h="4225775" w="10804726">
                <a:moveTo>
                  <a:pt x="0" y="0"/>
                </a:moveTo>
                <a:lnTo>
                  <a:pt x="10804727" y="0"/>
                </a:lnTo>
                <a:lnTo>
                  <a:pt x="10804727" y="4225775"/>
                </a:lnTo>
                <a:lnTo>
                  <a:pt x="0" y="4225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Dogs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97203" y="133350"/>
            <a:ext cx="4811072" cy="1046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5546" indent="-287773" lvl="1">
              <a:lnSpc>
                <a:spcPts val="3785"/>
              </a:lnSpc>
              <a:buFont typeface="Arial"/>
              <a:buChar char="•"/>
            </a:pPr>
            <a:r>
              <a:rPr lang="en-US" b="true" sz="26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ClickOnDogePage() →</a:t>
            </a:r>
            <a:r>
              <a:rPr lang="en-US" sz="26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Navigates to the Dogs page.</a:t>
            </a:r>
          </a:p>
          <a:p>
            <a:pPr algn="l">
              <a:lnSpc>
                <a:spcPts val="3785"/>
              </a:lnSpc>
            </a:pPr>
          </a:p>
          <a:p>
            <a:pPr algn="l" marL="575546" indent="-287773" lvl="1">
              <a:lnSpc>
                <a:spcPts val="3785"/>
              </a:lnSpc>
              <a:buFont typeface="Arial"/>
              <a:buChar char="•"/>
            </a:pPr>
            <a:r>
              <a:rPr lang="en-US" b="true" sz="26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GoldenRetriever() →</a:t>
            </a:r>
            <a:r>
              <a:rPr lang="en-US" sz="26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Selects the Golden Retriever item.</a:t>
            </a:r>
          </a:p>
          <a:p>
            <a:pPr algn="l">
              <a:lnSpc>
                <a:spcPts val="3785"/>
              </a:lnSpc>
            </a:pPr>
          </a:p>
          <a:p>
            <a:pPr algn="l" marL="575546" indent="-287773" lvl="1">
              <a:lnSpc>
                <a:spcPts val="3785"/>
              </a:lnSpc>
              <a:buFont typeface="Arial"/>
              <a:buChar char="•"/>
            </a:pPr>
            <a:r>
              <a:rPr lang="en-US" b="true" sz="26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removeItem("EST-28")</a:t>
            </a:r>
            <a:r>
              <a:rPr lang="en-US" b="true" sz="26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 →</a:t>
            </a:r>
            <a:r>
              <a:rPr lang="en-US" sz="26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Removes the item with ID EST-28 from the cart.</a:t>
            </a:r>
          </a:p>
          <a:p>
            <a:pPr algn="l">
              <a:lnSpc>
                <a:spcPts val="3785"/>
              </a:lnSpc>
            </a:pPr>
          </a:p>
          <a:p>
            <a:pPr algn="l" marL="575546" indent="-287773" lvl="1">
              <a:lnSpc>
                <a:spcPts val="3785"/>
              </a:lnSpc>
              <a:buFont typeface="Arial"/>
              <a:buChar char="•"/>
            </a:pPr>
            <a:r>
              <a:rPr lang="en-US" b="true" sz="26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Thread.sleep(3000) →</a:t>
            </a:r>
            <a:r>
              <a:rPr lang="en-US" sz="26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Waits for 3 seconds to ensure the removal is processed.</a:t>
            </a:r>
          </a:p>
          <a:p>
            <a:pPr algn="l">
              <a:lnSpc>
                <a:spcPts val="3785"/>
              </a:lnSpc>
            </a:pPr>
          </a:p>
          <a:p>
            <a:pPr algn="l" marL="575546" indent="-287773" lvl="1">
              <a:lnSpc>
                <a:spcPts val="3785"/>
              </a:lnSpc>
              <a:buFont typeface="Arial"/>
              <a:buChar char="•"/>
            </a:pPr>
            <a:r>
              <a:rPr lang="en-US" b="true" sz="26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</a:t>
            </a:r>
            <a:r>
              <a:rPr lang="en-US" b="true" sz="26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→</a:t>
            </a:r>
            <a:r>
              <a:rPr lang="en-US" sz="26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cart count is "0", confirming the item was removed successfully.</a:t>
            </a:r>
          </a:p>
          <a:p>
            <a:pPr algn="l">
              <a:lnSpc>
                <a:spcPts val="378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01173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2. Test Item Removal.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34434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4778" y="3707763"/>
            <a:ext cx="10924501" cy="4172331"/>
          </a:xfrm>
          <a:custGeom>
            <a:avLst/>
            <a:gdLst/>
            <a:ahLst/>
            <a:cxnLst/>
            <a:rect r="r" b="b" t="t" l="l"/>
            <a:pathLst>
              <a:path h="4172331" w="10924501">
                <a:moveTo>
                  <a:pt x="0" y="0"/>
                </a:moveTo>
                <a:lnTo>
                  <a:pt x="10924501" y="0"/>
                </a:lnTo>
                <a:lnTo>
                  <a:pt x="10924501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Dogs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76928" y="398822"/>
            <a:ext cx="4811072" cy="1006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ClickOnDogePage() →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Navigates to the Dogs page.</a:t>
            </a:r>
          </a:p>
          <a:p>
            <a:pPr algn="l">
              <a:lnSpc>
                <a:spcPts val="3501"/>
              </a:lnSpc>
            </a:pPr>
          </a:p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LabradorRetriever() →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Adds the Labrador Retriever to the cart.</a:t>
            </a:r>
          </a:p>
          <a:p>
            <a:pPr algn="l">
              <a:lnSpc>
                <a:spcPts val="3501"/>
              </a:lnSpc>
            </a:pPr>
          </a:p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ClickOnDogePage()</a:t>
            </a: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 →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Navigates back to the Dogs page again.</a:t>
            </a:r>
          </a:p>
          <a:p>
            <a:pPr algn="l">
              <a:lnSpc>
                <a:spcPts val="3501"/>
              </a:lnSpc>
            </a:pPr>
          </a:p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Chihuahua() → 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Adds the Chihuahua to the cart.</a:t>
            </a:r>
          </a:p>
          <a:p>
            <a:pPr algn="l">
              <a:lnSpc>
                <a:spcPts val="3501"/>
              </a:lnSpc>
            </a:pPr>
          </a:p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Thread.sleep(3000) →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Waits for 3 seconds to ensure both items are added.</a:t>
            </a:r>
          </a:p>
          <a:p>
            <a:pPr algn="l">
              <a:lnSpc>
                <a:spcPts val="3501"/>
              </a:lnSpc>
            </a:pPr>
          </a:p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</a:t>
            </a: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→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the cart total is "$261.00", confirming correct price calculation.</a:t>
            </a:r>
          </a:p>
          <a:p>
            <a:pPr algn="l">
              <a:lnSpc>
                <a:spcPts val="350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01173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3. Test Total Calculations.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34434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2091" y="3774131"/>
            <a:ext cx="11272849" cy="3520093"/>
          </a:xfrm>
          <a:custGeom>
            <a:avLst/>
            <a:gdLst/>
            <a:ahLst/>
            <a:cxnLst/>
            <a:rect r="r" b="b" t="t" l="l"/>
            <a:pathLst>
              <a:path h="3520093" w="11272849">
                <a:moveTo>
                  <a:pt x="0" y="0"/>
                </a:moveTo>
                <a:lnTo>
                  <a:pt x="11272849" y="0"/>
                </a:lnTo>
                <a:lnTo>
                  <a:pt x="11272849" y="3520093"/>
                </a:lnTo>
                <a:lnTo>
                  <a:pt x="0" y="352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Fish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77856" y="1643684"/>
            <a:ext cx="5762347" cy="831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ClickOnFishPage() →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Navigates to the Fish page.</a:t>
            </a:r>
          </a:p>
          <a:p>
            <a:pPr algn="l">
              <a:lnSpc>
                <a:spcPts val="3501"/>
              </a:lnSpc>
            </a:pPr>
          </a:p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AngelFish() → 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Selects the Angel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Fish product.</a:t>
            </a:r>
          </a:p>
          <a:p>
            <a:pPr algn="l">
              <a:lnSpc>
                <a:spcPts val="3501"/>
              </a:lnSpc>
            </a:pPr>
          </a:p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updateProductQuantity("EST-1", 3) → 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Updates the quantity of product EST-1 to 3.</a:t>
            </a:r>
          </a:p>
          <a:p>
            <a:pPr algn="l">
              <a:lnSpc>
                <a:spcPts val="3501"/>
              </a:lnSpc>
            </a:pPr>
          </a:p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Thread.sleep(3000) →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Waits for 3 seconds to allow the update to process.</a:t>
            </a:r>
          </a:p>
          <a:p>
            <a:pPr algn="l">
              <a:lnSpc>
                <a:spcPts val="3501"/>
              </a:lnSpc>
            </a:pPr>
          </a:p>
          <a:p>
            <a:pPr algn="l" marL="532367" indent="-266184" lvl="1">
              <a:lnSpc>
                <a:spcPts val="3501"/>
              </a:lnSpc>
              <a:buFont typeface="Arial"/>
              <a:buChar char="•"/>
            </a:pP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</a:t>
            </a:r>
            <a:r>
              <a:rPr lang="en-US" b="true" sz="24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→</a:t>
            </a:r>
            <a:r>
              <a:rPr lang="en-US" sz="24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product quantity is "3", confirming the update was successful.</a:t>
            </a:r>
          </a:p>
          <a:p>
            <a:pPr algn="l">
              <a:lnSpc>
                <a:spcPts val="350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01173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1. Test Update Product Quantity.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34434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514" y="4521004"/>
            <a:ext cx="10910593" cy="2607664"/>
          </a:xfrm>
          <a:custGeom>
            <a:avLst/>
            <a:gdLst/>
            <a:ahLst/>
            <a:cxnLst/>
            <a:rect r="r" b="b" t="t" l="l"/>
            <a:pathLst>
              <a:path h="2607664" w="10910593">
                <a:moveTo>
                  <a:pt x="0" y="0"/>
                </a:moveTo>
                <a:lnTo>
                  <a:pt x="10910593" y="0"/>
                </a:lnTo>
                <a:lnTo>
                  <a:pt x="10910593" y="2607663"/>
                </a:lnTo>
                <a:lnTo>
                  <a:pt x="0" y="2607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6)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Search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5653" y="2165103"/>
            <a:ext cx="5762347" cy="692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performSearch("fish")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Executes a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search for the keyword "fish".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Thread.sleep(1000)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Waits for 1 second to allow results to load.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assertTrue(...)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number of search results is greater than 0, confirming the search works correctly.</a:t>
            </a:r>
          </a:p>
          <a:p>
            <a:pPr algn="l">
              <a:lnSpc>
                <a:spcPts val="392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01173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1. Test Basic Search.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34434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21004"/>
            <a:ext cx="11320076" cy="1980311"/>
          </a:xfrm>
          <a:custGeom>
            <a:avLst/>
            <a:gdLst/>
            <a:ahLst/>
            <a:cxnLst/>
            <a:rect r="r" b="b" t="t" l="l"/>
            <a:pathLst>
              <a:path h="1980311" w="11320076">
                <a:moveTo>
                  <a:pt x="0" y="0"/>
                </a:moveTo>
                <a:lnTo>
                  <a:pt x="11320076" y="0"/>
                </a:lnTo>
                <a:lnTo>
                  <a:pt x="11320076" y="1980311"/>
                </a:lnTo>
                <a:lnTo>
                  <a:pt x="0" y="1980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6)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Search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5653" y="2319345"/>
            <a:ext cx="5762347" cy="642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performSearch("Angelfish")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Performs a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search for the product "Angelfish".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i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sP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roductInResults(2)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Checks the product ID at result index 2.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product ID is "FI-SW-01", confirming accurate search results.</a:t>
            </a:r>
          </a:p>
          <a:p>
            <a:pPr algn="l">
              <a:lnSpc>
                <a:spcPts val="392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01173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2. Test Search Exact Product ID.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34434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16879"/>
            <a:ext cx="11163501" cy="2462754"/>
          </a:xfrm>
          <a:custGeom>
            <a:avLst/>
            <a:gdLst/>
            <a:ahLst/>
            <a:cxnLst/>
            <a:rect r="r" b="b" t="t" l="l"/>
            <a:pathLst>
              <a:path h="2462754" w="11163501">
                <a:moveTo>
                  <a:pt x="0" y="0"/>
                </a:moveTo>
                <a:lnTo>
                  <a:pt x="11163501" y="0"/>
                </a:lnTo>
                <a:lnTo>
                  <a:pt x="11163501" y="2462754"/>
                </a:lnTo>
                <a:lnTo>
                  <a:pt x="0" y="246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6)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Search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5653" y="2319345"/>
            <a:ext cx="5762347" cy="593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performSearch("noproduct")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Executes a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search for a non-existent product.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read.sleep(1000)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Waits 1 second for any results to load.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the result count is 0, confirming that no products are returned for invalid input.</a:t>
            </a:r>
          </a:p>
          <a:p>
            <a:pPr algn="l">
              <a:lnSpc>
                <a:spcPts val="392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01173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3. Test Search Non Existent Product.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34434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9968" y="4216879"/>
            <a:ext cx="11183033" cy="3253779"/>
          </a:xfrm>
          <a:custGeom>
            <a:avLst/>
            <a:gdLst/>
            <a:ahLst/>
            <a:cxnLst/>
            <a:rect r="r" b="b" t="t" l="l"/>
            <a:pathLst>
              <a:path h="3253779" w="11183033">
                <a:moveTo>
                  <a:pt x="0" y="0"/>
                </a:moveTo>
                <a:lnTo>
                  <a:pt x="11183033" y="0"/>
                </a:lnTo>
                <a:lnTo>
                  <a:pt x="11183033" y="3253779"/>
                </a:lnTo>
                <a:lnTo>
                  <a:pt x="0" y="3253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6)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Search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63001" y="1519244"/>
            <a:ext cx="5762347" cy="866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performSearch("dog") →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Searches for products related to "dog".</a:t>
            </a:r>
          </a:p>
          <a:p>
            <a:pPr algn="l">
              <a:lnSpc>
                <a:spcPts val="3643"/>
              </a:lnSpc>
            </a:pPr>
          </a:p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Assert.assertTrue(...) → 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Verifies that the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search returns at least one result.</a:t>
            </a:r>
          </a:p>
          <a:p>
            <a:pPr algn="l">
              <a:lnSpc>
                <a:spcPts val="3643"/>
              </a:lnSpc>
            </a:pPr>
          </a:p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clickOnProduct(2) →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Clicks on the product at index 2 in the search results.</a:t>
            </a:r>
          </a:p>
          <a:p>
            <a:pPr algn="l">
              <a:lnSpc>
                <a:spcPts val="3643"/>
              </a:lnSpc>
            </a:pPr>
          </a:p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</a:t>
            </a: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read.sleep(2000) →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Waits 2 seconds for the product page to load.</a:t>
            </a:r>
          </a:p>
          <a:p>
            <a:pPr algn="l">
              <a:lnSpc>
                <a:spcPts val="3643"/>
              </a:lnSpc>
            </a:pPr>
          </a:p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</a:t>
            </a: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→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page title is "Bulldog", confirming correct navigation.</a:t>
            </a:r>
          </a:p>
          <a:p>
            <a:pPr algn="l">
              <a:lnSpc>
                <a:spcPts val="364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01173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4. Test Search And Navigation Product.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34434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0010" y="3940654"/>
            <a:ext cx="11094336" cy="3482054"/>
          </a:xfrm>
          <a:custGeom>
            <a:avLst/>
            <a:gdLst/>
            <a:ahLst/>
            <a:cxnLst/>
            <a:rect r="r" b="b" t="t" l="l"/>
            <a:pathLst>
              <a:path h="3482054" w="11094336">
                <a:moveTo>
                  <a:pt x="0" y="0"/>
                </a:moveTo>
                <a:lnTo>
                  <a:pt x="11094337" y="0"/>
                </a:lnTo>
                <a:lnTo>
                  <a:pt x="11094337" y="3482054"/>
                </a:lnTo>
                <a:lnTo>
                  <a:pt x="0" y="348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6)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Search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77856" y="981075"/>
            <a:ext cx="5762347" cy="957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performSearch("FISH") →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Performs a search using uppercase input.</a:t>
            </a:r>
          </a:p>
          <a:p>
            <a:pPr algn="l">
              <a:lnSpc>
                <a:spcPts val="3643"/>
              </a:lnSpc>
            </a:pPr>
          </a:p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getSearchResultsCount() →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Stores the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number of results found for "FISH".</a:t>
            </a:r>
          </a:p>
          <a:p>
            <a:pPr algn="l">
              <a:lnSpc>
                <a:spcPts val="3643"/>
              </a:lnSpc>
            </a:pPr>
          </a:p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pe</a:t>
            </a: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rformSearch("fish") →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Performs the same search using lowercase input.</a:t>
            </a:r>
          </a:p>
          <a:p>
            <a:pPr algn="l">
              <a:lnSpc>
                <a:spcPts val="3643"/>
              </a:lnSpc>
            </a:pPr>
          </a:p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getSearchResultsCount() →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Stores the number of results found for "fish".</a:t>
            </a:r>
          </a:p>
          <a:p>
            <a:pPr algn="l">
              <a:lnSpc>
                <a:spcPts val="3643"/>
              </a:lnSpc>
            </a:pPr>
          </a:p>
          <a:p>
            <a:pPr algn="l" marL="553957" indent="-276978" lvl="1">
              <a:lnSpc>
                <a:spcPts val="3643"/>
              </a:lnSpc>
              <a:buFont typeface="Arial"/>
              <a:buChar char="•"/>
            </a:pP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Assert.</a:t>
            </a:r>
            <a:r>
              <a:rPr lang="en-US" b="true" sz="25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assertEquals(...) →</a:t>
            </a:r>
            <a:r>
              <a:rPr lang="en-US" sz="25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both search results are equal, confirming the search is case-insensitive.</a:t>
            </a:r>
          </a:p>
          <a:p>
            <a:pPr algn="l">
              <a:lnSpc>
                <a:spcPts val="364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01173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5. Test Case Sensitivity.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05811"/>
            <a:ext cx="8932601" cy="714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4"/>
              </a:lnSpc>
              <a:spcBef>
                <a:spcPct val="0"/>
              </a:spcBef>
            </a:pPr>
            <a:r>
              <a:rPr lang="en-US" b="true" sz="4224" i="true" u="sng">
                <a:solidFill>
                  <a:srgbClr val="2B4B82"/>
                </a:solidFill>
                <a:latin typeface="Clear Sans Regular Bold Italics"/>
                <a:ea typeface="Clear Sans Regular Bold Italics"/>
                <a:cs typeface="Clear Sans Regular Bold Italics"/>
                <a:sym typeface="Clear Sans Regular Bold Italics"/>
              </a:rPr>
              <a:t>Project Overview</a:t>
            </a:r>
          </a:p>
          <a:p>
            <a:pPr algn="ctr">
              <a:lnSpc>
                <a:spcPts val="3674"/>
              </a:lnSpc>
              <a:spcBef>
                <a:spcPct val="0"/>
              </a:spcBef>
            </a:pPr>
            <a:r>
              <a:rPr lang="en-US" sz="2624" i="true">
                <a:solidFill>
                  <a:srgbClr val="000000"/>
                </a:solidFill>
                <a:latin typeface="Clear Sans Regular Italics"/>
                <a:ea typeface="Clear Sans Regular Italics"/>
                <a:cs typeface="Clear Sans Regular Italics"/>
                <a:sym typeface="Clear Sans Regular Italics"/>
              </a:rPr>
              <a:t> </a:t>
            </a:r>
          </a:p>
          <a:p>
            <a:pPr algn="ctr" marL="566689" indent="-283344" lvl="1">
              <a:lnSpc>
                <a:spcPts val="3674"/>
              </a:lnSpc>
              <a:spcBef>
                <a:spcPct val="0"/>
              </a:spcBef>
              <a:buFont typeface="Arial"/>
              <a:buChar char="•"/>
            </a:pPr>
            <a:r>
              <a:rPr lang="en-US" sz="2624" i="true">
                <a:solidFill>
                  <a:srgbClr val="000000"/>
                </a:solidFill>
                <a:latin typeface="Clear Sans Regular Italics"/>
                <a:ea typeface="Clear Sans Regular Italics"/>
                <a:cs typeface="Clear Sans Regular Italics"/>
                <a:sym typeface="Clear Sans Regular Italics"/>
              </a:rPr>
              <a:t>Validate the core functionality of an e-commerce pet store website offering categories for Dogs, Cats, Reptiles, Fish, and Birds through manual and automated testing approaches.                              </a:t>
            </a:r>
          </a:p>
          <a:p>
            <a:pPr algn="ctr" marL="566689" indent="-283344" lvl="1">
              <a:lnSpc>
                <a:spcPts val="3674"/>
              </a:lnSpc>
              <a:spcBef>
                <a:spcPct val="0"/>
              </a:spcBef>
              <a:buFont typeface="Arial"/>
              <a:buChar char="•"/>
            </a:pPr>
            <a:r>
              <a:rPr lang="en-US" sz="2624" i="true">
                <a:solidFill>
                  <a:srgbClr val="000000"/>
                </a:solidFill>
                <a:latin typeface="Clear Sans Regular Italics"/>
                <a:ea typeface="Clear Sans Regular Italics"/>
                <a:cs typeface="Clear Sans Regular Italics"/>
                <a:sym typeface="Clear Sans Regular Italics"/>
              </a:rPr>
              <a:t>Ma</a:t>
            </a:r>
            <a:r>
              <a:rPr lang="en-US" sz="2624" i="true">
                <a:solidFill>
                  <a:srgbClr val="000000"/>
                </a:solidFill>
                <a:latin typeface="Clear Sans Regular Italics"/>
                <a:ea typeface="Clear Sans Regular Italics"/>
                <a:cs typeface="Clear Sans Regular Italics"/>
                <a:sym typeface="Clear Sans Regular Italics"/>
              </a:rPr>
              <a:t>nual Testing, including test cases covering user interactions such as product search, category navigation, adding/removing items from the cart, updating quantities, and simulating the checkout process.                </a:t>
            </a:r>
          </a:p>
          <a:p>
            <a:pPr algn="ctr">
              <a:lnSpc>
                <a:spcPts val="3674"/>
              </a:lnSpc>
              <a:spcBef>
                <a:spcPct val="0"/>
              </a:spcBef>
            </a:pPr>
            <a:r>
              <a:rPr lang="en-US" sz="2624" i="true">
                <a:solidFill>
                  <a:srgbClr val="000000"/>
                </a:solidFill>
                <a:latin typeface="Clear Sans Regular Italics"/>
                <a:ea typeface="Clear Sans Regular Italics"/>
                <a:cs typeface="Clear Sans Regular Italics"/>
                <a:sym typeface="Clear Sans Regular Italics"/>
              </a:rPr>
              <a:t>S</a:t>
            </a:r>
            <a:r>
              <a:rPr lang="en-US" sz="2624" i="true">
                <a:solidFill>
                  <a:srgbClr val="000000"/>
                </a:solidFill>
                <a:latin typeface="Clear Sans Regular Italics"/>
                <a:ea typeface="Clear Sans Regular Italics"/>
                <a:cs typeface="Clear Sans Regular Italics"/>
                <a:sym typeface="Clear Sans Regular Italics"/>
              </a:rPr>
              <a:t>elenium-based automated tests verify stability and reliability of critical workflows like search, cart management, and order placement, ensuring consistent behavior across browser sessions.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2156433" y="7405064"/>
            <a:ext cx="6370265" cy="74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6"/>
              </a:lnSpc>
              <a:spcBef>
                <a:spcPct val="0"/>
              </a:spcBef>
            </a:pPr>
            <a:r>
              <a:rPr lang="en-US" b="true" sz="4340" i="true">
                <a:solidFill>
                  <a:srgbClr val="2B4B82"/>
                </a:solidFill>
                <a:latin typeface="Clear Sans Regular Bold Italics"/>
                <a:ea typeface="Clear Sans Regular Bold Italics"/>
                <a:cs typeface="Clear Sans Regular Bold Italics"/>
                <a:sym typeface="Clear Sans Regular Bold Italics"/>
              </a:rPr>
              <a:t>links: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9635" y="8305686"/>
            <a:ext cx="9918292" cy="38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  <a:spcBef>
                <a:spcPct val="0"/>
              </a:spcBef>
            </a:pPr>
            <a:r>
              <a:rPr lang="en-US" b="true" sz="2292" i="true">
                <a:solidFill>
                  <a:srgbClr val="2B4B82"/>
                </a:solidFill>
                <a:latin typeface="Clear Sans Regular Bold Italics"/>
                <a:ea typeface="Clear Sans Regular Bold Italics"/>
                <a:cs typeface="Clear Sans Regular Bold Italics"/>
                <a:sym typeface="Clear Sans Regular Bold Italics"/>
              </a:rPr>
              <a:t>GitHub link : https://github.com/shhdyasser/SoftwareTesting-FinalProject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092399" y="9039758"/>
            <a:ext cx="8354483" cy="38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8"/>
              </a:lnSpc>
              <a:spcBef>
                <a:spcPct val="0"/>
              </a:spcBef>
            </a:pPr>
            <a:r>
              <a:rPr lang="en-US" b="true" sz="2292" i="true">
                <a:solidFill>
                  <a:srgbClr val="2B4B82"/>
                </a:solidFill>
                <a:latin typeface="Clear Sans Regular Bold Italics"/>
                <a:ea typeface="Clear Sans Regular Bold Italics"/>
                <a:cs typeface="Clear Sans Regular Bold Italics"/>
                <a:sym typeface="Clear Sans Regular Bold Italics"/>
              </a:rPr>
              <a:t>Site link : </a:t>
            </a:r>
            <a:r>
              <a:rPr lang="en-US" b="true" sz="2292" i="true" strike="noStrike" u="none">
                <a:solidFill>
                  <a:srgbClr val="2B4B82"/>
                </a:solidFill>
                <a:latin typeface="Clear Sans Regular Bold Italics"/>
                <a:ea typeface="Clear Sans Regular Bold Italics"/>
                <a:cs typeface="Clear Sans Regular Bold Italics"/>
                <a:sym typeface="Clear Sans Regular Bold Italics"/>
              </a:rPr>
              <a:t>https://jpetstore.aspectran.com/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1028700"/>
            <a:ext cx="13846474" cy="6949089"/>
          </a:xfrm>
          <a:custGeom>
            <a:avLst/>
            <a:gdLst/>
            <a:ahLst/>
            <a:cxnLst/>
            <a:rect r="r" b="b" t="t" l="l"/>
            <a:pathLst>
              <a:path h="6949089" w="13846474">
                <a:moveTo>
                  <a:pt x="0" y="0"/>
                </a:moveTo>
                <a:lnTo>
                  <a:pt x="13846474" y="0"/>
                </a:lnTo>
                <a:lnTo>
                  <a:pt x="13846474" y="6949089"/>
                </a:lnTo>
                <a:lnTo>
                  <a:pt x="0" y="694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29" r="0" b="-262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5451" y="-3034434"/>
            <a:ext cx="15249506" cy="15110874"/>
          </a:xfrm>
          <a:custGeom>
            <a:avLst/>
            <a:gdLst/>
            <a:ahLst/>
            <a:cxnLst/>
            <a:rect r="r" b="b" t="t" l="l"/>
            <a:pathLst>
              <a:path h="15110874" w="15249506">
                <a:moveTo>
                  <a:pt x="0" y="0"/>
                </a:moveTo>
                <a:lnTo>
                  <a:pt x="15249506" y="0"/>
                </a:lnTo>
                <a:lnTo>
                  <a:pt x="15249506" y="15110875"/>
                </a:lnTo>
                <a:lnTo>
                  <a:pt x="0" y="1511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5289" y="4216879"/>
            <a:ext cx="11332567" cy="2700229"/>
          </a:xfrm>
          <a:custGeom>
            <a:avLst/>
            <a:gdLst/>
            <a:ahLst/>
            <a:cxnLst/>
            <a:rect r="r" b="b" t="t" l="l"/>
            <a:pathLst>
              <a:path h="2700229" w="11332567">
                <a:moveTo>
                  <a:pt x="0" y="0"/>
                </a:moveTo>
                <a:lnTo>
                  <a:pt x="11332567" y="0"/>
                </a:lnTo>
                <a:lnTo>
                  <a:pt x="11332567" y="2700229"/>
                </a:lnTo>
                <a:lnTo>
                  <a:pt x="0" y="2700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55728" y="276225"/>
            <a:ext cx="1545293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5"/>
              </a:lnSpc>
              <a:spcBef>
                <a:spcPct val="0"/>
              </a:spcBef>
            </a:pP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Key Test</a:t>
            </a:r>
            <a:r>
              <a:rPr lang="en-US" b="true" sz="5500" u="sng">
                <a:solidFill>
                  <a:srgbClr val="2B4B82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Scenarios for JPetStore: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99104" y="1347794"/>
            <a:ext cx="12133451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6)</a:t>
            </a:r>
            <a:r>
              <a:rPr lang="en-US" b="true" sz="3500">
                <a:solidFill>
                  <a:srgbClr val="54545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Test Scenarios – Search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5653" y="1878563"/>
            <a:ext cx="5762347" cy="840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performSearch("gold")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Performs a search using the partial word "gold".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Thread.sleep(3000)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Waits 3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seconds for results to load.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isProductInResults(2)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product at index 2 has ID "FI-FW-02".</a:t>
            </a:r>
          </a:p>
          <a:p>
            <a:pPr algn="l">
              <a:lnSpc>
                <a:spcPts val="3927"/>
              </a:lnSpc>
            </a:pPr>
          </a:p>
          <a:p>
            <a:pPr algn="l" marL="597136" indent="-298568" lvl="1">
              <a:lnSpc>
                <a:spcPts val="3927"/>
              </a:lnSpc>
              <a:buFont typeface="Arial"/>
              <a:buChar char="•"/>
            </a:pP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isProductInRe</a:t>
            </a:r>
            <a:r>
              <a:rPr lang="en-US" b="true" sz="2765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sults(3) →</a:t>
            </a:r>
            <a:r>
              <a:rPr lang="en-US" sz="2765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Verifies that the product at index 3 has ID "K9-RT-01", confirming partial word search is effective.</a:t>
            </a:r>
          </a:p>
          <a:p>
            <a:pPr algn="l">
              <a:lnSpc>
                <a:spcPts val="392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01173" y="2319345"/>
            <a:ext cx="7539128" cy="134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21">
                <a:solidFill>
                  <a:srgbClr val="1E1F2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6. Test Partial Word Search.</a:t>
            </a:r>
          </a:p>
          <a:p>
            <a:pPr algn="l">
              <a:lnSpc>
                <a:spcPts val="4649"/>
              </a:lnSpc>
            </a:pPr>
          </a:p>
          <a:p>
            <a:pPr algn="ctr">
              <a:lnSpc>
                <a:spcPts val="1423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387" y="3891813"/>
            <a:ext cx="8109134" cy="2228749"/>
            <a:chOff x="0" y="0"/>
            <a:chExt cx="10812179" cy="29716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0"/>
              <a:ext cx="10812179" cy="143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20"/>
                </a:lnSpc>
              </a:pPr>
              <a:r>
                <a:rPr lang="en-US" sz="8000" spc="-88" u="sng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DEMO VIDEO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20037"/>
              <a:ext cx="1081217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</p:txBody>
        </p:sp>
      </p:grpSp>
      <p:sp>
        <p:nvSpPr>
          <p:cNvPr name="Freeform 5" id="5" descr="an isometric lined paper airplane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sometric lined paper airplane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paper airplane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sometric lined paper airplane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170.0000" end="0.0000"/>
                </p14:media>
              </p:ext>
            </p:extLst>
          </p:nvPr>
        </p:nvPicPr>
        <p:blipFill>
          <a:blip r:embed="rId2"/>
          <a:srcRect l="0" t="14436" r="0" b="14436"/>
          <a:stretch>
            <a:fillRect/>
          </a:stretch>
        </p:blipFill>
        <p:spPr>
          <a:xfrm flipH="false" flipV="false" rot="0">
            <a:off x="580966" y="283750"/>
            <a:ext cx="17307919" cy="9232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708" y="608283"/>
            <a:ext cx="598085" cy="923089"/>
          </a:xfrm>
          <a:custGeom>
            <a:avLst/>
            <a:gdLst/>
            <a:ahLst/>
            <a:cxnLst/>
            <a:rect r="r" b="b" t="t" l="l"/>
            <a:pathLst>
              <a:path h="923089" w="598085">
                <a:moveTo>
                  <a:pt x="0" y="0"/>
                </a:moveTo>
                <a:lnTo>
                  <a:pt x="598085" y="0"/>
                </a:lnTo>
                <a:lnTo>
                  <a:pt x="598085" y="923089"/>
                </a:lnTo>
                <a:lnTo>
                  <a:pt x="0" y="923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2850" y="6796310"/>
            <a:ext cx="1912901" cy="2297152"/>
          </a:xfrm>
          <a:custGeom>
            <a:avLst/>
            <a:gdLst/>
            <a:ahLst/>
            <a:cxnLst/>
            <a:rect r="r" b="b" t="t" l="l"/>
            <a:pathLst>
              <a:path h="2297152" w="1912901">
                <a:moveTo>
                  <a:pt x="0" y="0"/>
                </a:moveTo>
                <a:lnTo>
                  <a:pt x="1912900" y="0"/>
                </a:lnTo>
                <a:lnTo>
                  <a:pt x="1912900" y="2297151"/>
                </a:lnTo>
                <a:lnTo>
                  <a:pt x="0" y="2297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5793" y="544636"/>
            <a:ext cx="3743920" cy="94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9"/>
              </a:lnSpc>
              <a:spcBef>
                <a:spcPct val="0"/>
              </a:spcBef>
            </a:pPr>
            <a:r>
              <a:rPr lang="en-US" b="true" sz="5521" u="sng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Conclusion: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7708" y="1997390"/>
            <a:ext cx="18010292" cy="257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141" indent="-304570" lvl="1">
              <a:lnSpc>
                <a:spcPts val="39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The online pet st</a:t>
            </a:r>
            <a:r>
              <a:rPr lang="en-US" b="true" sz="28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ore project highlights the value of both manual and automated testing in ensuring a reliable and user-friendly web application.</a:t>
            </a:r>
          </a:p>
          <a:p>
            <a:pPr algn="l">
              <a:lnSpc>
                <a:spcPts val="4369"/>
              </a:lnSpc>
              <a:spcBef>
                <a:spcPct val="0"/>
              </a:spcBef>
            </a:pPr>
          </a:p>
          <a:p>
            <a:pPr algn="l" marL="609141" indent="-304570" lvl="1">
              <a:lnSpc>
                <a:spcPts val="39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Focused on critical functionalities such as:</a:t>
            </a:r>
          </a:p>
          <a:p>
            <a:pPr algn="l">
              <a:lnSpc>
                <a:spcPts val="436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75793" y="4131582"/>
            <a:ext cx="16230600" cy="189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551" indent="-293776" lvl="1">
              <a:lnSpc>
                <a:spcPts val="38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Br</a:t>
            </a:r>
            <a:r>
              <a:rPr lang="en-US" b="true" sz="27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owsing pets by category (Dogs, Cats, Reptiles, Fish, Birds)</a:t>
            </a:r>
          </a:p>
          <a:p>
            <a:pPr algn="l" marL="587551" indent="-293776" lvl="1">
              <a:lnSpc>
                <a:spcPts val="38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Shopping cart management</a:t>
            </a:r>
          </a:p>
          <a:p>
            <a:pPr algn="l" marL="587551" indent="-293776" lvl="1">
              <a:lnSpc>
                <a:spcPts val="38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Order completion and checkout</a:t>
            </a:r>
          </a:p>
          <a:p>
            <a:pPr algn="l">
              <a:lnSpc>
                <a:spcPts val="380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77708" y="5978199"/>
            <a:ext cx="13266064" cy="196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141" indent="-304570" lvl="1">
              <a:lnSpc>
                <a:spcPts val="39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Verified that the system behaves c</a:t>
            </a:r>
            <a:r>
              <a:rPr lang="en-US" b="true" sz="28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orrectly under various scenarios.</a:t>
            </a:r>
          </a:p>
          <a:p>
            <a:pPr algn="l" marL="609141" indent="-304570" lvl="1">
              <a:lnSpc>
                <a:spcPts val="39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Automated testing enabled efficient, repeatable validations across workflows.</a:t>
            </a:r>
          </a:p>
          <a:p>
            <a:pPr algn="l" marL="609141" indent="-304570" lvl="1">
              <a:lnSpc>
                <a:spcPts val="39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This led to:</a:t>
            </a:r>
          </a:p>
          <a:p>
            <a:pPr algn="l">
              <a:lnSpc>
                <a:spcPts val="394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5793" y="7497003"/>
            <a:ext cx="4814292" cy="189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551" indent="-293776" lvl="1">
              <a:lnSpc>
                <a:spcPts val="38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Bette</a:t>
            </a:r>
            <a:r>
              <a:rPr lang="en-US" b="true" sz="27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r performance</a:t>
            </a:r>
          </a:p>
          <a:p>
            <a:pPr algn="l" marL="587551" indent="-293776" lvl="1">
              <a:lnSpc>
                <a:spcPts val="38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Higher software quality</a:t>
            </a:r>
          </a:p>
          <a:p>
            <a:pPr algn="l" marL="587551" indent="-293776" lvl="1">
              <a:lnSpc>
                <a:spcPts val="380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Improved user satisfaction</a:t>
            </a:r>
          </a:p>
          <a:p>
            <a:pPr algn="l">
              <a:lnSpc>
                <a:spcPts val="380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7079" y="9201150"/>
            <a:ext cx="17493735" cy="48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141" indent="-304570" lvl="1">
              <a:lnSpc>
                <a:spcPts val="3949"/>
              </a:lnSpc>
              <a:buFont typeface="Arial"/>
              <a:buChar char="•"/>
            </a:pPr>
            <a:r>
              <a:rPr lang="en-US" b="true" sz="28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The testing approach provides a solid f</a:t>
            </a:r>
            <a:r>
              <a:rPr lang="en-US" b="true" sz="2821">
                <a:solidFill>
                  <a:srgbClr val="FEFEFE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oundation for future maintenance and scalability of the platform.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387" y="3891813"/>
            <a:ext cx="8109134" cy="2228749"/>
            <a:chOff x="0" y="0"/>
            <a:chExt cx="10812179" cy="29716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0"/>
              <a:ext cx="10812179" cy="143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20"/>
                </a:lnSpc>
              </a:pPr>
              <a:r>
                <a:rPr lang="en-US" sz="8000" spc="-88" u="sng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Project Purpose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20037"/>
              <a:ext cx="1081217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</p:txBody>
        </p:sp>
      </p:grpSp>
      <p:sp>
        <p:nvSpPr>
          <p:cNvPr name="Freeform 5" id="5" descr="an isometric lined paper airplane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sometric lined paper airplane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paper airplane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sometric lined paper airplane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sometric lined laptop"/>
          <p:cNvSpPr/>
          <p:nvPr/>
        </p:nvSpPr>
        <p:spPr>
          <a:xfrm flipH="true" flipV="false" rot="0">
            <a:off x="0" y="7845207"/>
            <a:ext cx="3216742" cy="3357131"/>
          </a:xfrm>
          <a:custGeom>
            <a:avLst/>
            <a:gdLst/>
            <a:ahLst/>
            <a:cxnLst/>
            <a:rect r="r" b="b" t="t" l="l"/>
            <a:pathLst>
              <a:path h="3357131" w="3216742">
                <a:moveTo>
                  <a:pt x="3216742" y="0"/>
                </a:moveTo>
                <a:lnTo>
                  <a:pt x="0" y="0"/>
                </a:lnTo>
                <a:lnTo>
                  <a:pt x="0" y="3357131"/>
                </a:lnTo>
                <a:lnTo>
                  <a:pt x="3216742" y="3357131"/>
                </a:lnTo>
                <a:lnTo>
                  <a:pt x="32167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9984" y="0"/>
            <a:ext cx="1890584" cy="2919821"/>
          </a:xfrm>
          <a:custGeom>
            <a:avLst/>
            <a:gdLst/>
            <a:ahLst/>
            <a:cxnLst/>
            <a:rect r="r" b="b" t="t" l="l"/>
            <a:pathLst>
              <a:path h="2919821" w="1890584">
                <a:moveTo>
                  <a:pt x="0" y="0"/>
                </a:moveTo>
                <a:lnTo>
                  <a:pt x="1890584" y="0"/>
                </a:lnTo>
                <a:lnTo>
                  <a:pt x="1890584" y="2919821"/>
                </a:lnTo>
                <a:lnTo>
                  <a:pt x="0" y="2919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1628276">
            <a:off x="485245" y="8760441"/>
            <a:ext cx="914437" cy="55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96"/>
              </a:lnSpc>
            </a:pPr>
          </a:p>
          <a:p>
            <a:pPr algn="just">
              <a:lnSpc>
                <a:spcPts val="2296"/>
              </a:lnSpc>
              <a:spcBef>
                <a:spcPct val="0"/>
              </a:spcBef>
            </a:pPr>
            <a:r>
              <a:rPr lang="en-US" b="true" sz="1640" i="true">
                <a:solidFill>
                  <a:srgbClr val="2B4B82"/>
                </a:solidFill>
                <a:latin typeface="Clear Sans Regular Bold Italics"/>
                <a:ea typeface="Clear Sans Regular Bold Italics"/>
                <a:cs typeface="Clear Sans Regular Bold Italics"/>
                <a:sym typeface="Clear Sans Regular Bold Italics"/>
              </a:rPr>
              <a:t>JPetStore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0178" y="3065773"/>
            <a:ext cx="15435234" cy="287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449" indent="-303724" lvl="1">
              <a:lnSpc>
                <a:spcPts val="6274"/>
              </a:lnSpc>
              <a:buFont typeface="Arial"/>
              <a:buChar char="•"/>
            </a:pPr>
            <a:r>
              <a:rPr lang="en-US" sz="2813" spc="14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Ensure the functionality of the online pet st</a:t>
            </a:r>
            <a:r>
              <a:rPr lang="en-US" sz="2813" spc="14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ore web application through automated testing.</a:t>
            </a:r>
          </a:p>
          <a:p>
            <a:pPr algn="l" marL="607449" indent="-303724" lvl="1">
              <a:lnSpc>
                <a:spcPts val="6274"/>
              </a:lnSpc>
              <a:buFont typeface="Arial"/>
              <a:buChar char="•"/>
            </a:pPr>
            <a:r>
              <a:rPr lang="en-US" sz="2813" spc="14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Validating core features such as:</a:t>
            </a:r>
          </a:p>
          <a:p>
            <a:pPr algn="l">
              <a:lnSpc>
                <a:spcPts val="6051"/>
              </a:lnSpc>
              <a:spcBef>
                <a:spcPct val="0"/>
              </a:spcBef>
            </a:pPr>
          </a:p>
          <a:p>
            <a:pPr algn="l">
              <a:lnSpc>
                <a:spcPts val="379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1884" y="1200071"/>
            <a:ext cx="2845237" cy="94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6"/>
              </a:lnSpc>
              <a:spcBef>
                <a:spcPct val="0"/>
              </a:spcBef>
            </a:pPr>
            <a:r>
              <a:rPr lang="en-US" b="true" sz="5540" u="sng">
                <a:solidFill>
                  <a:srgbClr val="2B4B82"/>
                </a:solidFill>
                <a:latin typeface="Clear Sans Regular Bold"/>
                <a:ea typeface="Clear Sans Regular Bold"/>
                <a:cs typeface="Clear Sans Regular Bold"/>
                <a:sym typeface="Clear Sans Regular Bold"/>
              </a:rPr>
              <a:t>Purpose: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1884" y="4536189"/>
            <a:ext cx="8773558" cy="2725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242" indent="-306621" lvl="1">
              <a:lnSpc>
                <a:spcPts val="4374"/>
              </a:lnSpc>
              <a:buFont typeface="Arial"/>
              <a:buChar char="•"/>
            </a:pPr>
            <a:r>
              <a:rPr lang="en-US" sz="284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User l</a:t>
            </a:r>
            <a:r>
              <a:rPr lang="en-US" sz="284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ogin and authentication.</a:t>
            </a:r>
          </a:p>
          <a:p>
            <a:pPr algn="l" marL="613242" indent="-306621" lvl="1">
              <a:lnSpc>
                <a:spcPts val="4374"/>
              </a:lnSpc>
              <a:buFont typeface="Arial"/>
              <a:buChar char="•"/>
            </a:pPr>
            <a:r>
              <a:rPr lang="en-US" sz="284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Product search and navigation.</a:t>
            </a:r>
          </a:p>
          <a:p>
            <a:pPr algn="l" marL="613242" indent="-306621" lvl="1">
              <a:lnSpc>
                <a:spcPts val="4374"/>
              </a:lnSpc>
              <a:buFont typeface="Arial"/>
              <a:buChar char="•"/>
            </a:pPr>
            <a:r>
              <a:rPr lang="en-US" sz="284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Shopping cart operations (add, remove, update).</a:t>
            </a:r>
          </a:p>
          <a:p>
            <a:pPr algn="l" marL="606680" indent="-303340" lvl="1">
              <a:lnSpc>
                <a:spcPts val="4327"/>
              </a:lnSpc>
              <a:buFont typeface="Arial"/>
              <a:buChar char="•"/>
            </a:pPr>
            <a:r>
              <a:rPr lang="en-US" sz="2810">
                <a:solidFill>
                  <a:srgbClr val="2B4B82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Checkout and order processing.</a:t>
            </a:r>
          </a:p>
          <a:p>
            <a:pPr algn="l">
              <a:lnSpc>
                <a:spcPts val="437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387" y="3891813"/>
            <a:ext cx="8109134" cy="2228749"/>
            <a:chOff x="0" y="0"/>
            <a:chExt cx="10812179" cy="29716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0"/>
              <a:ext cx="10812179" cy="143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20"/>
                </a:lnSpc>
              </a:pPr>
              <a:r>
                <a:rPr lang="en-US" sz="8000" spc="-88" u="sng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Manual Testing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20037"/>
              <a:ext cx="1081217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</p:txBody>
        </p:sp>
      </p:grpSp>
      <p:sp>
        <p:nvSpPr>
          <p:cNvPr name="Freeform 5" id="5" descr="an isometric lined paper airplane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sometric lined paper airplane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sometric lined paper airplane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sometric lined paper airplane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44598" y="981075"/>
          <a:ext cx="16798804" cy="9305925"/>
        </p:xfrm>
        <a:graphic>
          <a:graphicData uri="http://schemas.openxmlformats.org/drawingml/2006/table">
            <a:tbl>
              <a:tblPr/>
              <a:tblGrid>
                <a:gridCol w="16798804"/>
              </a:tblGrid>
              <a:tr h="24892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7B4A7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✅ What is Manual Testing?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b="true">
                          <a:solidFill>
                            <a:srgbClr val="F7B4A7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Manual testing involves executing test cases manually without using automation tools to ensure the application behaves as expected.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13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EFEFE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🔍</a:t>
                      </a:r>
                      <a:r>
                        <a:rPr lang="en-US" sz="2799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 Test Areas</a:t>
                      </a:r>
                      <a:endParaRPr lang="en-US" sz="1100"/>
                    </a:p>
                    <a:p>
                      <a:pPr algn="l"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Login Functionality</a:t>
                      </a:r>
                    </a:p>
                    <a:p>
                      <a:pPr algn="l"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User Registration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7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591"/>
                        </a:lnSpc>
                        <a:defRPr/>
                      </a:pPr>
                      <a:r>
                        <a:rPr lang="en-US" sz="2799">
                          <a:solidFill>
                            <a:srgbClr val="FEFEF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🧪 Sample Test Case Elements</a:t>
                      </a:r>
                      <a:endParaRPr lang="en-US" sz="1100"/>
                    </a:p>
                    <a:p>
                      <a:pPr algn="l" marL="604518" indent="-302259" lvl="1">
                        <a:lnSpc>
                          <a:spcPts val="459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FEFEF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Test Case ID</a:t>
                      </a:r>
                    </a:p>
                    <a:p>
                      <a:pPr algn="l" marL="604518" indent="-302259" lvl="1">
                        <a:lnSpc>
                          <a:spcPts val="459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FEFEF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Test Steps</a:t>
                      </a:r>
                    </a:p>
                    <a:p>
                      <a:pPr algn="l" marL="604518" indent="-302259" lvl="1">
                        <a:lnSpc>
                          <a:spcPts val="459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FEFEF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Expected Result</a:t>
                      </a:r>
                    </a:p>
                    <a:p>
                      <a:pPr algn="l" marL="604518" indent="-302259" lvl="1">
                        <a:lnSpc>
                          <a:spcPts val="459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FEFEF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Actual Result</a:t>
                      </a:r>
                    </a:p>
                    <a:p>
                      <a:pPr algn="l" marL="604518" indent="-302259" lvl="1">
                        <a:lnSpc>
                          <a:spcPts val="4591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FEFEFE"/>
                          </a:solidFill>
                          <a:latin typeface="Clear Sans Regular"/>
                          <a:ea typeface="Clear Sans Regular"/>
                          <a:cs typeface="Clear Sans Regular"/>
                          <a:sym typeface="Clear Sans Regular"/>
                        </a:rPr>
                        <a:t>Status (Pass/Fail)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5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604" y="4645621"/>
            <a:ext cx="17666792" cy="4826141"/>
          </a:xfrm>
          <a:custGeom>
            <a:avLst/>
            <a:gdLst/>
            <a:ahLst/>
            <a:cxnLst/>
            <a:rect r="r" b="b" t="t" l="l"/>
            <a:pathLst>
              <a:path h="4826141" w="17666792">
                <a:moveTo>
                  <a:pt x="0" y="0"/>
                </a:moveTo>
                <a:lnTo>
                  <a:pt x="17666792" y="0"/>
                </a:lnTo>
                <a:lnTo>
                  <a:pt x="17666792" y="4826141"/>
                </a:lnTo>
                <a:lnTo>
                  <a:pt x="0" y="482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2" t="0" r="-228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0564" y="857250"/>
            <a:ext cx="9041413" cy="336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9"/>
              </a:lnSpc>
            </a:pPr>
            <a:r>
              <a:rPr lang="en-US" sz="30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📋 Example Scenarios</a:t>
            </a:r>
          </a:p>
          <a:p>
            <a:pPr algn="l">
              <a:lnSpc>
                <a:spcPts val="5409"/>
              </a:lnSpc>
            </a:pPr>
            <a:r>
              <a:rPr lang="en-US" sz="30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✔ Valid login with correct credentials</a:t>
            </a:r>
          </a:p>
          <a:p>
            <a:pPr algn="l">
              <a:lnSpc>
                <a:spcPts val="5409"/>
              </a:lnSpc>
            </a:pPr>
            <a:r>
              <a:rPr lang="en-US" sz="30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❌ Login with incorrect username/password</a:t>
            </a:r>
          </a:p>
          <a:p>
            <a:pPr algn="l">
              <a:lnSpc>
                <a:spcPts val="5409"/>
              </a:lnSpc>
            </a:pPr>
            <a:r>
              <a:rPr lang="en-US" sz="30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✔ Registration with all required fields</a:t>
            </a:r>
          </a:p>
          <a:p>
            <a:pPr algn="l">
              <a:lnSpc>
                <a:spcPts val="5409"/>
              </a:lnSpc>
            </a:pPr>
            <a:r>
              <a:rPr lang="en-US" sz="30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❌ Registration with missing mandatory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DAGnCXAb0Oc</dc:identifier>
  <dcterms:modified xsi:type="dcterms:W3CDTF">2011-08-01T06:04:30Z</dcterms:modified>
  <cp:revision>1</cp:revision>
  <dc:title>Software Testing</dc:title>
</cp:coreProperties>
</file>